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86" r:id="rId3"/>
    <p:sldId id="287" r:id="rId4"/>
    <p:sldId id="278" r:id="rId5"/>
    <p:sldId id="312" r:id="rId6"/>
    <p:sldId id="299" r:id="rId7"/>
    <p:sldId id="307" r:id="rId8"/>
    <p:sldId id="306" r:id="rId9"/>
    <p:sldId id="309" r:id="rId10"/>
    <p:sldId id="304" r:id="rId11"/>
    <p:sldId id="305" r:id="rId12"/>
    <p:sldId id="310" r:id="rId13"/>
    <p:sldId id="311" r:id="rId14"/>
    <p:sldId id="285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88FB"/>
    <a:srgbClr val="6C4E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3"/>
    <p:restoredTop sz="96327"/>
  </p:normalViewPr>
  <p:slideViewPr>
    <p:cSldViewPr snapToGrid="0">
      <p:cViewPr varScale="1">
        <p:scale>
          <a:sx n="171" d="100"/>
          <a:sy n="171" d="100"/>
        </p:scale>
        <p:origin x="6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776A6-6BBD-6440-B52A-D357054EBA8F}" type="datetimeFigureOut">
              <a:rPr lang="en-US" smtClean="0"/>
              <a:t>6/5/23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1D58C-AADB-2447-BDC7-7CF434E077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9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1D58C-AADB-2447-BDC7-7CF434E077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16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person, people, stage&#10;&#10;Description automatically generated">
            <a:extLst>
              <a:ext uri="{FF2B5EF4-FFF2-40B4-BE49-F238E27FC236}">
                <a16:creationId xmlns:a16="http://schemas.microsoft.com/office/drawing/2014/main" id="{A2F5B492-3073-F34D-854A-806BB3C2DA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599" y="1771652"/>
            <a:ext cx="5191957" cy="2743200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5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1155" y="2114550"/>
            <a:ext cx="1818445" cy="2286000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6CF317FB-A929-2544-84FC-6134374A55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832" y="240482"/>
            <a:ext cx="1447045" cy="54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0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5688" userDrawn="1">
          <p15:clr>
            <a:srgbClr val="FBAE40"/>
          </p15:clr>
        </p15:guide>
        <p15:guide id="5" orient="horz" pos="468" userDrawn="1">
          <p15:clr>
            <a:srgbClr val="FBAE40"/>
          </p15:clr>
        </p15:guide>
        <p15:guide id="6" orient="horz" pos="756" userDrawn="1">
          <p15:clr>
            <a:srgbClr val="FBAE40"/>
          </p15:clr>
        </p15:guide>
        <p15:guide id="7" orient="horz" pos="1044" userDrawn="1">
          <p15:clr>
            <a:srgbClr val="FBAE40"/>
          </p15:clr>
        </p15:guide>
        <p15:guide id="8" orient="horz" pos="1332" userDrawn="1">
          <p15:clr>
            <a:srgbClr val="FBAE40"/>
          </p15:clr>
        </p15:guide>
        <p15:guide id="9" orient="horz" pos="1908" userDrawn="1">
          <p15:clr>
            <a:srgbClr val="FBAE40"/>
          </p15:clr>
        </p15:guide>
        <p15:guide id="10" orient="horz" pos="2196" userDrawn="1">
          <p15:clr>
            <a:srgbClr val="FBAE40"/>
          </p15:clr>
        </p15:guide>
        <p15:guide id="11" orient="horz" pos="2484" userDrawn="1">
          <p15:clr>
            <a:srgbClr val="FBAE40"/>
          </p15:clr>
        </p15:guide>
        <p15:guide id="12" orient="horz" pos="2724" userDrawn="1">
          <p15:clr>
            <a:srgbClr val="FBAE40"/>
          </p15:clr>
        </p15:guide>
        <p15:guide id="13" orient="horz" pos="3060" userDrawn="1">
          <p15:clr>
            <a:srgbClr val="FBAE40"/>
          </p15:clr>
        </p15:guide>
        <p15:guide id="14" pos="384" userDrawn="1">
          <p15:clr>
            <a:srgbClr val="FBAE40"/>
          </p15:clr>
        </p15:guide>
        <p15:guide id="15" pos="864" userDrawn="1">
          <p15:clr>
            <a:srgbClr val="FBAE40"/>
          </p15:clr>
        </p15:guide>
        <p15:guide id="16" pos="1152" userDrawn="1">
          <p15:clr>
            <a:srgbClr val="FBAE40"/>
          </p15:clr>
        </p15:guide>
        <p15:guide id="17" pos="1440" userDrawn="1">
          <p15:clr>
            <a:srgbClr val="FBAE40"/>
          </p15:clr>
        </p15:guide>
        <p15:guide id="18" pos="1728" userDrawn="1">
          <p15:clr>
            <a:srgbClr val="FBAE40"/>
          </p15:clr>
        </p15:guide>
        <p15:guide id="19" pos="2016" userDrawn="1">
          <p15:clr>
            <a:srgbClr val="FBAE40"/>
          </p15:clr>
        </p15:guide>
        <p15:guide id="20" pos="2304" userDrawn="1">
          <p15:clr>
            <a:srgbClr val="FBAE40"/>
          </p15:clr>
        </p15:guide>
        <p15:guide id="21" pos="2592" userDrawn="1">
          <p15:clr>
            <a:srgbClr val="FBAE40"/>
          </p15:clr>
        </p15:guide>
        <p15:guide id="22" pos="3168" userDrawn="1">
          <p15:clr>
            <a:srgbClr val="FBAE40"/>
          </p15:clr>
        </p15:guide>
        <p15:guide id="23" pos="3456" userDrawn="1">
          <p15:clr>
            <a:srgbClr val="FBAE40"/>
          </p15:clr>
        </p15:guide>
        <p15:guide id="24" pos="4032" userDrawn="1">
          <p15:clr>
            <a:srgbClr val="FBAE40"/>
          </p15:clr>
        </p15:guide>
        <p15:guide id="28" pos="4896" userDrawn="1">
          <p15:clr>
            <a:srgbClr val="FBAE40"/>
          </p15:clr>
        </p15:guide>
        <p15:guide id="29" pos="5184" userDrawn="1">
          <p15:clr>
            <a:srgbClr val="FBAE40"/>
          </p15:clr>
        </p15:guide>
        <p15:guide id="30" orient="horz" pos="1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1" y="4767263"/>
            <a:ext cx="7658910" cy="273844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9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08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8688FD-FCB7-2C17-89EB-4227BCBB61E2}"/>
              </a:ext>
            </a:extLst>
          </p:cNvPr>
          <p:cNvSpPr/>
          <p:nvPr userDrawn="1"/>
        </p:nvSpPr>
        <p:spPr>
          <a:xfrm>
            <a:off x="0" y="-102393"/>
            <a:ext cx="9144000" cy="5245893"/>
          </a:xfrm>
          <a:prstGeom prst="rect">
            <a:avLst/>
          </a:prstGeom>
          <a:gradFill flip="none" rotWithShape="1">
            <a:gsLst>
              <a:gs pos="57000">
                <a:schemeClr val="accent5"/>
              </a:gs>
              <a:gs pos="86000">
                <a:schemeClr val="accent6">
                  <a:lumMod val="93000"/>
                </a:schemeClr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39515"/>
            <a:ext cx="3640183" cy="3702570"/>
          </a:xfrm>
        </p:spPr>
        <p:txBody>
          <a:bodyPr anchor="ctr" anchorCtr="0"/>
          <a:lstStyle>
            <a:lvl1pPr>
              <a:lnSpc>
                <a:spcPct val="900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0" y="739515"/>
            <a:ext cx="3657600" cy="3671376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700" b="1" dirty="0"/>
              <a:t>CLARITY</a:t>
            </a:r>
            <a:r>
              <a:rPr lang="en-US" sz="700" dirty="0"/>
              <a:t> through collaboration. 	</a:t>
            </a:r>
            <a:r>
              <a:rPr lang="en-US" sz="600" dirty="0"/>
              <a:t>Radio Advisory Board of Canada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B7BF2-75DA-8445-8A40-5E9019216A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2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5B60CE-108C-17F5-5C69-765FFF053C46}"/>
              </a:ext>
            </a:extLst>
          </p:cNvPr>
          <p:cNvSpPr/>
          <p:nvPr userDrawn="1"/>
        </p:nvSpPr>
        <p:spPr>
          <a:xfrm>
            <a:off x="0" y="-102393"/>
            <a:ext cx="9144000" cy="5245893"/>
          </a:xfrm>
          <a:prstGeom prst="rect">
            <a:avLst/>
          </a:prstGeom>
          <a:gradFill flip="none" rotWithShape="1">
            <a:gsLst>
              <a:gs pos="57000">
                <a:schemeClr val="accent5"/>
              </a:gs>
              <a:gs pos="86000">
                <a:schemeClr val="accent6">
                  <a:lumMod val="93000"/>
                </a:schemeClr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39515"/>
            <a:ext cx="4573480" cy="3702570"/>
          </a:xfrm>
        </p:spPr>
        <p:txBody>
          <a:bodyPr anchor="ctr" anchorCtr="0">
            <a:normAutofit/>
          </a:bodyPr>
          <a:lstStyle>
            <a:lvl1pPr>
              <a:lnSpc>
                <a:spcPct val="100000"/>
              </a:lnSpc>
              <a:defRPr sz="2400" b="1" i="0">
                <a:solidFill>
                  <a:schemeClr val="bg1"/>
                </a:solidFill>
                <a:latin typeface="Avenir Next LT Pro Demi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92680" y="739515"/>
            <a:ext cx="2741720" cy="367137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700" b="1" dirty="0"/>
              <a:t>CLARITY</a:t>
            </a:r>
            <a:r>
              <a:rPr lang="en-US" sz="700" dirty="0"/>
              <a:t> through collaboration. 	</a:t>
            </a:r>
            <a:r>
              <a:rPr lang="en-US" sz="600" dirty="0"/>
              <a:t>Radio Advisory Board of Canada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B7BF2-75DA-8445-8A40-5E9019216A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73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36C93F-9599-0915-6B28-9070A36FAA29}"/>
              </a:ext>
            </a:extLst>
          </p:cNvPr>
          <p:cNvSpPr/>
          <p:nvPr userDrawn="1"/>
        </p:nvSpPr>
        <p:spPr>
          <a:xfrm>
            <a:off x="0" y="-102393"/>
            <a:ext cx="9144000" cy="5245893"/>
          </a:xfrm>
          <a:prstGeom prst="rect">
            <a:avLst/>
          </a:prstGeom>
          <a:gradFill flip="none" rotWithShape="1">
            <a:gsLst>
              <a:gs pos="57000">
                <a:schemeClr val="accent5"/>
              </a:gs>
              <a:gs pos="86000">
                <a:schemeClr val="accent6">
                  <a:lumMod val="93000"/>
                </a:schemeClr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44510"/>
            <a:ext cx="4885678" cy="3658813"/>
          </a:xfrm>
        </p:spPr>
        <p:txBody>
          <a:bodyPr tIns="45720" bIns="45720" anchor="ctr" anchorCtr="0">
            <a:normAutofit/>
          </a:bodyPr>
          <a:lstStyle>
            <a:lvl1pPr>
              <a:lnSpc>
                <a:spcPct val="90000"/>
              </a:lnSpc>
              <a:defRPr sz="4500" b="0" i="0">
                <a:solidFill>
                  <a:schemeClr val="bg1"/>
                </a:solidFill>
                <a:latin typeface="Avenir Next LT Pro Demi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700" b="1" dirty="0"/>
              <a:t>CLARITY</a:t>
            </a:r>
            <a:r>
              <a:rPr lang="en-US" sz="700" dirty="0"/>
              <a:t> through collaboration. 	</a:t>
            </a:r>
            <a:r>
              <a:rPr lang="en-US" sz="600" dirty="0"/>
              <a:t>Radio Advisory Board of Canada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3B7BF2-75DA-8445-8A40-5E9019216A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074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58913"/>
            <a:ext cx="3657600" cy="29738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2" y="1658911"/>
            <a:ext cx="3657598" cy="29738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0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69AD681-865D-B159-A61B-BB3C120E15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98" r="6998"/>
          <a:stretch/>
        </p:blipFill>
        <p:spPr>
          <a:xfrm rot="18455528" flipV="1">
            <a:off x="2576383" y="-212567"/>
            <a:ext cx="9024090" cy="5148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78199"/>
            <a:ext cx="4876801" cy="920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58913"/>
            <a:ext cx="4876800" cy="29738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292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658913"/>
            <a:ext cx="2133601" cy="2973810"/>
          </a:xfrm>
        </p:spPr>
        <p:txBody>
          <a:bodyPr/>
          <a:lstStyle>
            <a:lvl3pPr marL="514350" indent="-168275">
              <a:tabLst/>
              <a:defRPr/>
            </a:lvl3pPr>
            <a:lvl4pPr marL="687388" indent="-173038">
              <a:tabLst/>
              <a:defRPr/>
            </a:lvl4pPr>
            <a:lvl5pPr marL="860425" indent="-173038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7509" y="1658911"/>
            <a:ext cx="2133601" cy="2973811"/>
          </a:xfrm>
        </p:spPr>
        <p:txBody>
          <a:bodyPr/>
          <a:lstStyle>
            <a:lvl3pPr marL="514350" indent="-168275">
              <a:tabLst/>
              <a:defRPr/>
            </a:lvl3pPr>
            <a:lvl4pPr marL="687388" indent="-173038">
              <a:tabLst/>
              <a:defRPr/>
            </a:lvl4pPr>
            <a:lvl5pPr marL="860425" indent="-173038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4767263"/>
            <a:ext cx="7658910" cy="273844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CB434F2-CD1D-7E44-EE95-C445195E848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0586" y="1658911"/>
            <a:ext cx="2443814" cy="2973811"/>
          </a:xfrm>
        </p:spPr>
        <p:txBody>
          <a:bodyPr/>
          <a:lstStyle>
            <a:lvl3pPr marL="514350" indent="-168275">
              <a:tabLst/>
              <a:defRPr/>
            </a:lvl3pPr>
            <a:lvl4pPr marL="687388" indent="-173038">
              <a:tabLst/>
              <a:defRPr/>
            </a:lvl4pPr>
            <a:lvl5pPr marL="860425" indent="-173038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198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11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736847"/>
            <a:ext cx="2133601" cy="366533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7509" y="1658912"/>
            <a:ext cx="5162537" cy="2743272"/>
          </a:xfrm>
        </p:spPr>
        <p:txBody>
          <a:bodyPr/>
          <a:lstStyle>
            <a:lvl3pPr marL="514350" indent="-168275">
              <a:tabLst/>
              <a:defRPr/>
            </a:lvl3pPr>
            <a:lvl4pPr marL="687388" indent="-173038">
              <a:tabLst/>
              <a:defRPr/>
            </a:lvl4pPr>
            <a:lvl5pPr marL="860425" indent="-173038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4767263"/>
            <a:ext cx="7658910" cy="273844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700" b="0" i="0">
                <a:latin typeface="Avenir Next LT Pro" panose="020B0504020202020204" pitchFamily="34" charset="77"/>
              </a:defRPr>
            </a:lvl1pPr>
          </a:lstStyle>
          <a:p>
            <a:fld id="{063B7BF2-75DA-8445-8A40-5E9019216A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43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11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ho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1B52430-C47C-9DFE-2080-613B73763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98" r="6998"/>
          <a:stretch/>
        </p:blipFill>
        <p:spPr>
          <a:xfrm rot="1740212">
            <a:off x="-2392189" y="1953682"/>
            <a:ext cx="8382195" cy="478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736847"/>
            <a:ext cx="2133601" cy="366533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7509" y="1658912"/>
            <a:ext cx="5162537" cy="2743272"/>
          </a:xfrm>
        </p:spPr>
        <p:txBody>
          <a:bodyPr/>
          <a:lstStyle>
            <a:lvl3pPr marL="514350" indent="-168275">
              <a:tabLst/>
              <a:defRPr/>
            </a:lvl3pPr>
            <a:lvl4pPr marL="687388" indent="-173038">
              <a:tabLst/>
              <a:defRPr/>
            </a:lvl4pPr>
            <a:lvl5pPr marL="860425" indent="-173038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4767263"/>
            <a:ext cx="7658910" cy="273844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700" b="0" i="0">
                <a:latin typeface="Avenir Next LT Pro" panose="020B0504020202020204" pitchFamily="34" charset="77"/>
              </a:defRPr>
            </a:lvl1pPr>
          </a:lstStyle>
          <a:p>
            <a:fld id="{063B7BF2-75DA-8445-8A40-5E9019216A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65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11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844"/>
            <a:ext cx="7929154" cy="920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60872"/>
            <a:ext cx="3661954" cy="667862"/>
          </a:xfrm>
        </p:spPr>
        <p:txBody>
          <a:bodyPr anchor="b"/>
          <a:lstStyle>
            <a:lvl1pPr marL="0" indent="0">
              <a:buNone/>
              <a:defRPr sz="1800" b="1" i="0">
                <a:latin typeface="AvenirNext LT Pro Regular" panose="020B0504020202020204" pitchFamily="34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2113613"/>
            <a:ext cx="3642904" cy="25286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260872"/>
            <a:ext cx="3657600" cy="667862"/>
          </a:xfrm>
        </p:spPr>
        <p:txBody>
          <a:bodyPr anchor="b"/>
          <a:lstStyle>
            <a:lvl1pPr marL="0" indent="0">
              <a:buNone/>
              <a:defRPr sz="1800" b="1" i="0">
                <a:latin typeface="AvenirNext LT Pro Regular" panose="020B0504020202020204" pitchFamily="34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2448" y="2113613"/>
            <a:ext cx="3666306" cy="25286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/>
            </a:lvl1pPr>
          </a:lstStyle>
          <a:p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77"/>
                <a:ea typeface="+mn-ea"/>
                <a:cs typeface="+mn-cs"/>
              </a:rPr>
              <a:t>CLARITY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Next LT Pro Regular" panose="020B0504020202020204" pitchFamily="34" charset="77"/>
                <a:ea typeface="+mn-ea"/>
                <a:cs typeface="+mn-cs"/>
              </a:rPr>
              <a:t> through collaboration. 	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77"/>
                <a:ea typeface="+mn-ea"/>
                <a:cs typeface="+mn-cs"/>
              </a:rPr>
              <a:t>Radio Advisory Board of Canada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Next LT Pro Regular" panose="020B0504020202020204" pitchFamily="34" charset="77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818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94807"/>
            <a:ext cx="3657599" cy="90940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1" y="1655064"/>
            <a:ext cx="3657600" cy="27407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8" y="1655065"/>
            <a:ext cx="3657599" cy="27407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24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48890" y="284813"/>
            <a:ext cx="4894219" cy="411097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160" y="284813"/>
            <a:ext cx="1833994" cy="4204849"/>
          </a:xfrm>
        </p:spPr>
        <p:txBody>
          <a:bodyPr anchor="b" anchorCtr="0"/>
          <a:lstStyle>
            <a:lvl1pPr marL="0" indent="0" algn="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740638E-7363-2AFB-2335-6402911304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7" r="827"/>
          <a:stretch/>
        </p:blipFill>
        <p:spPr>
          <a:xfrm>
            <a:off x="711200" y="-105208"/>
            <a:ext cx="8432799" cy="48112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63479"/>
            <a:ext cx="3640183" cy="2478606"/>
          </a:xfrm>
        </p:spPr>
        <p:txBody>
          <a:bodyPr anchor="t" anchorCtr="0"/>
          <a:lstStyle>
            <a:lvl1pPr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520" y="739515"/>
            <a:ext cx="2439880" cy="367137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63B7BF2-75DA-8445-8A40-5E9019216A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741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50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6CE9A487-7383-B206-2E85-A967F740691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9236" y="68254"/>
            <a:ext cx="9058940" cy="50830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278199"/>
            <a:ext cx="7924801" cy="9203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1658911"/>
            <a:ext cx="7924802" cy="274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765891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54875" algn="r"/>
              </a:tabLst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4255" y="4767263"/>
            <a:ext cx="4157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fld id="{063B7BF2-75DA-8445-8A40-5E9019216A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45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3" r:id="rId4"/>
    <p:sldLayoutId id="2147483666" r:id="rId5"/>
    <p:sldLayoutId id="2147483664" r:id="rId6"/>
    <p:sldLayoutId id="2147483674" r:id="rId7"/>
    <p:sldLayoutId id="2147483670" r:id="rId8"/>
    <p:sldLayoutId id="2147483671" r:id="rId9"/>
    <p:sldLayoutId id="2147483675" r:id="rId10"/>
    <p:sldLayoutId id="2147483665" r:id="rId11"/>
    <p:sldLayoutId id="2147483668" r:id="rId12"/>
    <p:sldLayoutId id="2147483669" r:id="rId13"/>
    <p:sldLayoutId id="2147483672" r:id="rId14"/>
    <p:sldLayoutId id="2147483667" r:id="rId15"/>
  </p:sldLayoutIdLst>
  <p:hf hdr="0" dt="0"/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685800" rtl="0" eaLnBrk="1" latinLnBrk="0" hangingPunct="1">
        <a:lnSpc>
          <a:spcPct val="110000"/>
        </a:lnSpc>
        <a:spcBef>
          <a:spcPts val="750"/>
        </a:spcBef>
        <a:buClr>
          <a:schemeClr val="tx2"/>
        </a:buClr>
        <a:buFont typeface="Wingdings" pitchFamily="2" charset="2"/>
        <a:buChar char="§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6075" indent="-173038" algn="l" defTabSz="685800" rtl="0" eaLnBrk="1" latinLnBrk="0" hangingPunct="1">
        <a:lnSpc>
          <a:spcPct val="110000"/>
        </a:lnSpc>
        <a:spcBef>
          <a:spcPts val="375"/>
        </a:spcBef>
        <a:buFont typeface="System Font Regular"/>
        <a:buChar char="–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68275" algn="l" defTabSz="685800" rtl="0" eaLnBrk="1" latinLnBrk="0" hangingPunct="1">
        <a:lnSpc>
          <a:spcPct val="11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744538" indent="-173038" algn="l" defTabSz="685800" rtl="0" eaLnBrk="1" latinLnBrk="0" hangingPunct="1">
        <a:lnSpc>
          <a:spcPct val="110000"/>
        </a:lnSpc>
        <a:spcBef>
          <a:spcPts val="375"/>
        </a:spcBef>
        <a:buFont typeface="System Font Regular"/>
        <a:buChar char="–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69863" algn="l" defTabSz="685800" rtl="0" eaLnBrk="1" latinLnBrk="0" hangingPunct="1">
        <a:lnSpc>
          <a:spcPct val="11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1728" userDrawn="1">
          <p15:clr>
            <a:srgbClr val="F26B43"/>
          </p15:clr>
        </p15:guide>
        <p15:guide id="4" pos="3072" userDrawn="1">
          <p15:clr>
            <a:srgbClr val="F26B43"/>
          </p15:clr>
        </p15:guide>
        <p15:guide id="5" pos="44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0C497-24A2-7295-997C-40784EC88B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General Manager’s Update to Executive Committee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DFE5A8-CB6A-A915-7C04-4652BC5B41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June 6, 2023</a:t>
            </a:r>
          </a:p>
        </p:txBody>
      </p:sp>
    </p:spTree>
    <p:extLst>
      <p:ext uri="{BB962C8B-B14F-4D97-AF65-F5344CB8AC3E}">
        <p14:creationId xmlns:p14="http://schemas.microsoft.com/office/powerpoint/2010/main" val="353858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2DCF-2E49-026A-8E55-0A9CF475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114397-9B80-7FD3-B79A-3F3CA0528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/>
              <a:t>CLARITY</a:t>
            </a:r>
            <a:r>
              <a:rPr lang="en-US" sz="700"/>
              <a:t> through collaboration. 	</a:t>
            </a:r>
            <a:r>
              <a:rPr lang="en-US" sz="600"/>
              <a:t>Radio Advisory Board of Canada</a:t>
            </a:r>
            <a:endParaRPr lang="en-US" sz="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2DE82-D2BF-E78B-F001-5675AF88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656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D87DE4-6522-96FE-54BA-B23F592C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DA224D-BE30-C2C2-5C64-A2154B9E79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Substantive updates to the website were made. Feedback welcome. </a:t>
            </a:r>
          </a:p>
          <a:p>
            <a:r>
              <a:rPr lang="en-US" dirty="0"/>
              <a:t>New Video to be unveiled during Quarterly Meeting (English only, French to follow). Positive feedback from Executive Committee.</a:t>
            </a:r>
            <a:endParaRPr lang="en-CA" dirty="0"/>
          </a:p>
          <a:p>
            <a:r>
              <a:rPr lang="en-CA" dirty="0"/>
              <a:t>Good traction on LinkedIn regarding posts dealing with RSS-252 from the ITS community, but so far no enquires regarding membership.</a:t>
            </a:r>
          </a:p>
          <a:p>
            <a:r>
              <a:rPr lang="en-CA" dirty="0"/>
              <a:t>Newsletter resumed in March. Next edition planned for June following meeting week.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085517-09C7-E354-79BD-EE234B09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>
                <a:solidFill>
                  <a:srgbClr val="000000"/>
                </a:solidFill>
              </a:rPr>
              <a:t>CLARITY</a:t>
            </a:r>
            <a:r>
              <a:rPr lang="en-US" sz="700">
                <a:solidFill>
                  <a:srgbClr val="000000"/>
                </a:solidFill>
              </a:rPr>
              <a:t> through collaboration. 	</a:t>
            </a:r>
            <a:r>
              <a:rPr lang="en-US" sz="600">
                <a:solidFill>
                  <a:srgbClr val="000000"/>
                </a:solidFill>
              </a:rPr>
              <a:t>Radio Advisory Board of Canada</a:t>
            </a: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D13103-9A6D-5FCC-92A7-986E3E4A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611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84F250F-2038-271B-4ED5-5E7B052D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</a:t>
            </a:r>
            <a:br>
              <a:rPr lang="en-US" dirty="0"/>
            </a:br>
            <a:r>
              <a:rPr lang="en-US" dirty="0"/>
              <a:t>Members</a:t>
            </a:r>
            <a:endParaRPr lang="en-CA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32D94C5-11DD-5614-0126-1527B8B203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No indication of non-renewal.</a:t>
            </a:r>
          </a:p>
          <a:p>
            <a:r>
              <a:rPr lang="en-US" dirty="0"/>
              <a:t>As Susan Winter retires, it appears CECA will adopt CSSIF model. Unclear strength of membership – Motorola wishes to join RABC as a Sponsor Member.</a:t>
            </a:r>
          </a:p>
          <a:p>
            <a:r>
              <a:rPr lang="en-US" dirty="0"/>
              <a:t>Brenda Bouchette encourage more </a:t>
            </a:r>
            <a:r>
              <a:rPr lang="en-US" dirty="0" err="1"/>
              <a:t>CanWISP</a:t>
            </a:r>
            <a:r>
              <a:rPr lang="en-US" dirty="0"/>
              <a:t> participation, and we now have more companies represented.</a:t>
            </a:r>
          </a:p>
          <a:p>
            <a:r>
              <a:rPr lang="en-CA" dirty="0"/>
              <a:t>CWTA rebrand to CTA may generate more participation as CTA attracts new members.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5BA66-16A9-AF0E-0C61-3EFC913A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>
                <a:solidFill>
                  <a:srgbClr val="000000"/>
                </a:solidFill>
              </a:rPr>
              <a:t>CLARITY</a:t>
            </a:r>
            <a:r>
              <a:rPr lang="en-US" sz="700">
                <a:solidFill>
                  <a:srgbClr val="000000"/>
                </a:solidFill>
              </a:rPr>
              <a:t> through collaboration. 	</a:t>
            </a:r>
            <a:r>
              <a:rPr lang="en-US" sz="600">
                <a:solidFill>
                  <a:srgbClr val="000000"/>
                </a:solidFill>
              </a:rPr>
              <a:t>Radio Advisory Board of Canada</a:t>
            </a: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55BD9-FE4E-4A6B-0B59-9663655AC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66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B3508-B0FD-7E31-8159-26EADDEF8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Outreach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1C06E-F6B9-119E-DA90-B12BDB7E3A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CWTA (now CTA)</a:t>
            </a:r>
          </a:p>
          <a:p>
            <a:r>
              <a:rPr lang="en-US" dirty="0"/>
              <a:t>CECA</a:t>
            </a:r>
          </a:p>
          <a:p>
            <a:r>
              <a:rPr lang="en-US" dirty="0"/>
              <a:t>CBC/Radio Canada</a:t>
            </a:r>
          </a:p>
          <a:p>
            <a:r>
              <a:rPr lang="en-US" dirty="0"/>
              <a:t>Global Automakers</a:t>
            </a:r>
          </a:p>
          <a:p>
            <a:r>
              <a:rPr lang="en-US" dirty="0" err="1"/>
              <a:t>CanWISP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A17733-33D9-4057-3D32-5CC50E093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>
                <a:solidFill>
                  <a:srgbClr val="000000"/>
                </a:solidFill>
              </a:rPr>
              <a:t>CLARITY</a:t>
            </a:r>
            <a:r>
              <a:rPr lang="en-US" sz="700">
                <a:solidFill>
                  <a:srgbClr val="000000"/>
                </a:solidFill>
              </a:rPr>
              <a:t> through collaboration. 	</a:t>
            </a:r>
            <a:r>
              <a:rPr lang="en-US" sz="600">
                <a:solidFill>
                  <a:srgbClr val="000000"/>
                </a:solidFill>
              </a:rPr>
              <a:t>Radio Advisory Board of Canada</a:t>
            </a: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37C83-5116-FE5B-CD4D-F3331E7DE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92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9645C-BD21-68A6-A5DE-B4D65E0A4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New Members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1049B-AA03-3044-83F9-FE775D008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Aviation sector – Marcy Ost contacted the Aerospace Industries Association of Canada and the Air Transport Association of Canada. </a:t>
            </a:r>
          </a:p>
          <a:p>
            <a:pPr lvl="1"/>
            <a:r>
              <a:rPr lang="en-US" dirty="0"/>
              <a:t>Neither expressed interest in joining as the vast majority of issues are seen to be outside of the immediate interest of aviation/aerospace.  Tight budgets (and limited bandwidth) seem to be a consideration as well. </a:t>
            </a:r>
          </a:p>
          <a:p>
            <a:pPr lvl="1"/>
            <a:r>
              <a:rPr lang="en-US" dirty="0"/>
              <a:t>RABC GM presented to ATAC conference when the radio altimeter/5G coexistence issue first emerged.</a:t>
            </a:r>
          </a:p>
          <a:p>
            <a:pPr lvl="1"/>
            <a:r>
              <a:rPr lang="en-US" dirty="0"/>
              <a:t>Why continue to allow guest participation?</a:t>
            </a:r>
          </a:p>
          <a:p>
            <a:r>
              <a:rPr lang="en-US" dirty="0"/>
              <a:t>Aerial Evolution Association of Canada – try again?</a:t>
            </a:r>
          </a:p>
          <a:p>
            <a:r>
              <a:rPr lang="en-US" dirty="0"/>
              <a:t>Motor Vehicle Manufacturers of Canada – RSS-252</a:t>
            </a:r>
          </a:p>
          <a:p>
            <a:r>
              <a:rPr lang="en-US" dirty="0"/>
              <a:t>Mining Association (Alex Kent)</a:t>
            </a:r>
          </a:p>
          <a:p>
            <a:pPr lvl="1"/>
            <a:r>
              <a:rPr lang="en-US" dirty="0"/>
              <a:t>Introductions made, but so far, no interest in membership. Also, social media post regarding RSS-191 has not attracted attention.</a:t>
            </a:r>
          </a:p>
          <a:p>
            <a:r>
              <a:rPr lang="en-US" dirty="0"/>
              <a:t>Smart Grid Innovation Network (Alex Kent)</a:t>
            </a:r>
          </a:p>
          <a:p>
            <a:pPr lvl="1"/>
            <a:r>
              <a:rPr lang="en-US" dirty="0"/>
              <a:t>Introductions – follow up required.</a:t>
            </a:r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9D1218-B403-CBD5-A2FC-1B12B03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3664A-460E-6FA9-9238-54F00BEA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821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9645C-BD21-68A6-A5DE-B4D65E0A4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Associates</a:t>
            </a:r>
            <a:r>
              <a:rPr lang="en-US" dirty="0"/>
              <a:t> of RABC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1049B-AA03-3044-83F9-FE775D008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Associates are not considered members; however, they are allowed full participation in meetings. No vote at AGM.</a:t>
            </a:r>
          </a:p>
          <a:p>
            <a:r>
              <a:rPr lang="en-US" dirty="0"/>
              <a:t>Pricing established by Executive Committee in 2018:</a:t>
            </a:r>
          </a:p>
          <a:p>
            <a:pPr lvl="1"/>
            <a:r>
              <a:rPr lang="en-US" dirty="0"/>
              <a:t>Association $4,500</a:t>
            </a:r>
          </a:p>
          <a:p>
            <a:pPr lvl="1"/>
            <a:r>
              <a:rPr lang="en-US" dirty="0"/>
              <a:t>Company $3,000</a:t>
            </a:r>
          </a:p>
          <a:p>
            <a:pPr lvl="1"/>
            <a:r>
              <a:rPr lang="en-US" dirty="0"/>
              <a:t>Individuals and small companies (&lt;5 employees) - $250</a:t>
            </a:r>
          </a:p>
          <a:p>
            <a:r>
              <a:rPr lang="en-US" dirty="0"/>
              <a:t>Canadian Telecom Association charges $5,000 to participate on its Structure, Tower, and Antennae and Council (members participate for free). </a:t>
            </a:r>
          </a:p>
          <a:p>
            <a:pPr lvl="1"/>
            <a:r>
              <a:rPr lang="en-US" dirty="0"/>
              <a:t>Many participants in STAC, but no RABC Associates.</a:t>
            </a:r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9D1218-B403-CBD5-A2FC-1B12B03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3664A-460E-6FA9-9238-54F00BEA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335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9645C-BD21-68A6-A5DE-B4D65E0A4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</a:t>
            </a:r>
            <a:r>
              <a:rPr lang="en-US" dirty="0">
                <a:solidFill>
                  <a:schemeClr val="tx2"/>
                </a:solidFill>
              </a:rPr>
              <a:t>Associates</a:t>
            </a:r>
            <a:r>
              <a:rPr lang="en-US" dirty="0"/>
              <a:t> of RABC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1049B-AA03-3044-83F9-FE775D008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Labs, but so far, no takers. Recent companies wanting to be added to RABC distribution list have been sent applications:</a:t>
            </a:r>
          </a:p>
          <a:p>
            <a:pPr lvl="1"/>
            <a:r>
              <a:rPr lang="en-US" dirty="0"/>
              <a:t>PHOENIX TESTLAB GmbH</a:t>
            </a:r>
          </a:p>
          <a:p>
            <a:pPr lvl="1"/>
            <a:r>
              <a:rPr lang="en-US" dirty="0"/>
              <a:t> LGAI Technological Center S.A. </a:t>
            </a:r>
            <a:r>
              <a:rPr lang="en-US" dirty="0" err="1"/>
              <a:t>Applus</a:t>
            </a:r>
            <a:r>
              <a:rPr lang="en-US" dirty="0"/>
              <a:t>+ Laboratories</a:t>
            </a:r>
          </a:p>
          <a:p>
            <a:r>
              <a:rPr lang="en-US" dirty="0"/>
              <a:t>Others informed of </a:t>
            </a:r>
            <a:r>
              <a:rPr lang="en-US" dirty="0">
                <a:solidFill>
                  <a:schemeClr val="tx2"/>
                </a:solidFill>
              </a:rPr>
              <a:t>Associates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ZEBRA TECHNOLOGIES CORPORATION</a:t>
            </a:r>
          </a:p>
          <a:p>
            <a:pPr lvl="1"/>
            <a:r>
              <a:rPr lang="en-US" dirty="0"/>
              <a:t>Motorola</a:t>
            </a:r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9D1218-B403-CBD5-A2FC-1B12B03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 dirty="0">
                <a:solidFill>
                  <a:srgbClr val="000000"/>
                </a:solidFill>
              </a:rPr>
              <a:t>CLARITY</a:t>
            </a:r>
            <a:r>
              <a:rPr lang="en-US" sz="700" dirty="0">
                <a:solidFill>
                  <a:srgbClr val="000000"/>
                </a:solidFill>
              </a:rPr>
              <a:t> through collaboration. 	</a:t>
            </a:r>
            <a:r>
              <a:rPr lang="en-US" sz="600" dirty="0">
                <a:solidFill>
                  <a:srgbClr val="000000"/>
                </a:solidFill>
              </a:rPr>
              <a:t>Radio Advisory Board of Canada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3664A-460E-6FA9-9238-54F00BEA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28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7CA7B-06B9-23BB-CFF3-45658F620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Motorola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27791-193E-966F-BDBA-905DFB4DD4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Uncertain future of CECA, thus Motorola would like to ensure continued active participation </a:t>
            </a:r>
            <a:r>
              <a:rPr lang="en-CA" u="sng" dirty="0"/>
              <a:t>and voting rights</a:t>
            </a:r>
            <a:r>
              <a:rPr lang="en-CA" dirty="0"/>
              <a:t>.</a:t>
            </a:r>
          </a:p>
          <a:p>
            <a:r>
              <a:rPr lang="en-CA" dirty="0"/>
              <a:t>Notes RABC currently has Sponsor Members that are not Associations, and companies that are both Sponsor Members and members of Sponsor Member Associations (e.g. Bell &amp; Rogers).</a:t>
            </a:r>
          </a:p>
          <a:p>
            <a:r>
              <a:rPr lang="en-CA" dirty="0"/>
              <a:t>Motorola Solutions Canada is making the application.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C6018-C041-F422-64E4-C63D758861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The Board has said it wants Canadian (incorporated) Associations as Sponsor Members. Others can become Associates.</a:t>
            </a:r>
          </a:p>
          <a:p>
            <a:r>
              <a:rPr lang="en-CA" dirty="0"/>
              <a:t>RABC is an “Association of Associations”, but: Bell, CBC, DND, Ontario, NAV CAN, Rogers, RCMP and TELUS (8 of 21).</a:t>
            </a:r>
          </a:p>
          <a:p>
            <a:r>
              <a:rPr lang="en-CA" dirty="0"/>
              <a:t>Approval of Application would:</a:t>
            </a:r>
          </a:p>
          <a:p>
            <a:pPr lvl="1"/>
            <a:r>
              <a:rPr lang="en-CA" dirty="0"/>
              <a:t>Open the floodgates and potentially change the composition of RABC.</a:t>
            </a:r>
          </a:p>
          <a:p>
            <a:pPr lvl="1"/>
            <a:r>
              <a:rPr lang="en-CA" dirty="0"/>
              <a:t>Possibly upset Association members.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DB7EC-9C25-79B4-A301-0361E282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>
                <a:solidFill>
                  <a:srgbClr val="000000"/>
                </a:solidFill>
              </a:rPr>
              <a:t>CLARITY</a:t>
            </a:r>
            <a:r>
              <a:rPr lang="en-US" sz="700">
                <a:solidFill>
                  <a:srgbClr val="000000"/>
                </a:solidFill>
              </a:rPr>
              <a:t> through collaboration. 	</a:t>
            </a:r>
            <a:r>
              <a:rPr lang="en-US" sz="600">
                <a:solidFill>
                  <a:srgbClr val="000000"/>
                </a:solidFill>
              </a:rPr>
              <a:t>Radio Advisory Board of Canada</a:t>
            </a: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30CF4-8197-D502-2818-9DCCE935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688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2DCF-2E49-026A-8E55-0A9CF475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CITEL PCC-II Meeting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114397-9B80-7FD3-B79A-3F3CA0528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/>
              <a:t>CLARITY</a:t>
            </a:r>
            <a:r>
              <a:rPr lang="en-US" sz="700"/>
              <a:t> through collaboration. 	</a:t>
            </a:r>
            <a:r>
              <a:rPr lang="en-US" sz="600"/>
              <a:t>Radio Advisory Board of Canada</a:t>
            </a:r>
            <a:endParaRPr lang="en-US" sz="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2DE82-D2BF-E78B-F001-5675AF88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77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84F250F-2038-271B-4ED5-5E7B052D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</a:t>
            </a:r>
            <a:endParaRPr lang="en-CA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32D94C5-11DD-5614-0126-1527B8B203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17 Sponsors = $247,500 (not all collected). </a:t>
            </a:r>
          </a:p>
          <a:p>
            <a:pPr lvl="1"/>
            <a:r>
              <a:rPr lang="en-US" dirty="0"/>
              <a:t>Telesat, Bell, TELUS, Rogers, CWTA and GSMA/GSA</a:t>
            </a:r>
          </a:p>
          <a:p>
            <a:pPr lvl="1"/>
            <a:r>
              <a:rPr lang="en-US" dirty="0"/>
              <a:t>Amazon, Ericsson, Fujitsu, and </a:t>
            </a:r>
            <a:r>
              <a:rPr lang="en-US" dirty="0" err="1"/>
              <a:t>Viasat</a:t>
            </a:r>
            <a:endParaRPr lang="en-US" dirty="0"/>
          </a:p>
          <a:p>
            <a:pPr lvl="1"/>
            <a:r>
              <a:rPr lang="en-US" dirty="0"/>
              <a:t>Airbus, Boeing, Cisco, Kepler, Nav Canada, </a:t>
            </a:r>
            <a:r>
              <a:rPr lang="en-US" dirty="0" err="1"/>
              <a:t>OneWeb</a:t>
            </a:r>
            <a:r>
              <a:rPr lang="en-US" dirty="0"/>
              <a:t>, and  </a:t>
            </a:r>
            <a:r>
              <a:rPr lang="en-US" dirty="0" err="1"/>
              <a:t>TerreStar</a:t>
            </a:r>
            <a:r>
              <a:rPr lang="en-US" dirty="0"/>
              <a:t>.</a:t>
            </a:r>
          </a:p>
          <a:p>
            <a:r>
              <a:rPr lang="en-US" dirty="0"/>
              <a:t>Balance Budget projected without any contingency for additional costs. ISED is looking to RABC to pay for a share of the AV costs (not required in 2019).</a:t>
            </a:r>
          </a:p>
          <a:p>
            <a:r>
              <a:rPr lang="en-US" dirty="0"/>
              <a:t>Final Planning push underway.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5BA66-16A9-AF0E-0C61-3EFC913A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>
                <a:solidFill>
                  <a:srgbClr val="000000"/>
                </a:solidFill>
              </a:rPr>
              <a:t>CLARITY</a:t>
            </a:r>
            <a:r>
              <a:rPr lang="en-US" sz="700">
                <a:solidFill>
                  <a:srgbClr val="000000"/>
                </a:solidFill>
              </a:rPr>
              <a:t> through collaboration. 	</a:t>
            </a:r>
            <a:r>
              <a:rPr lang="en-US" sz="600">
                <a:solidFill>
                  <a:srgbClr val="000000"/>
                </a:solidFill>
              </a:rPr>
              <a:t>Radio Advisory Board of Canada</a:t>
            </a: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55BD9-FE4E-4A6B-0B59-9663655AC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033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2DCF-2E49-026A-8E55-0A9CF475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114397-9B80-7FD3-B79A-3F3CA0528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/>
              <a:t>CLARITY</a:t>
            </a:r>
            <a:r>
              <a:rPr lang="en-US" sz="700"/>
              <a:t> through collaboration. 	</a:t>
            </a:r>
            <a:r>
              <a:rPr lang="en-US" sz="600"/>
              <a:t>Radio Advisory Board of Canada</a:t>
            </a:r>
            <a:endParaRPr lang="en-US" sz="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2DE82-D2BF-E78B-F001-5675AF88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051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B8E-F003-C996-9A94-3B90791F5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Deadline</a:t>
            </a:r>
            <a:br>
              <a:rPr lang="en-CA" dirty="0"/>
            </a:br>
            <a:r>
              <a:rPr lang="en-CA" dirty="0"/>
              <a:t>June 9th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F24C7-AAF1-181F-6D15-068B3A9635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Application deadline is midnight on June 9</a:t>
            </a:r>
            <a:r>
              <a:rPr lang="en-CA" baseline="30000" dirty="0"/>
              <a:t>th</a:t>
            </a:r>
            <a:r>
              <a:rPr lang="en-CA" dirty="0"/>
              <a:t>.</a:t>
            </a:r>
          </a:p>
          <a:p>
            <a:r>
              <a:rPr lang="en-CA" dirty="0"/>
              <a:t>RABC should have access to the applications over the summer – to be reviewed by President, EVP and General Manager.</a:t>
            </a:r>
          </a:p>
          <a:p>
            <a:r>
              <a:rPr lang="en-CA" dirty="0"/>
              <a:t>Selection and award planned for early fall.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F61028-EF27-8166-B44B-5156469C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>
                <a:solidFill>
                  <a:srgbClr val="000000"/>
                </a:solidFill>
              </a:rPr>
              <a:t>CLARITY</a:t>
            </a:r>
            <a:r>
              <a:rPr lang="en-US" sz="700">
                <a:solidFill>
                  <a:srgbClr val="000000"/>
                </a:solidFill>
              </a:rPr>
              <a:t> through collaboration. 	</a:t>
            </a:r>
            <a:r>
              <a:rPr lang="en-US" sz="600">
                <a:solidFill>
                  <a:srgbClr val="000000"/>
                </a:solidFill>
              </a:rPr>
              <a:t>Radio Advisory Board of Canada</a:t>
            </a: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339D01-67C2-8EFA-A63F-69367B4BD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731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12D9-3CAD-8B61-1CC6-8BE625C4C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Slide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7FF37-08AD-21B4-859D-10B470BDC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latin typeface="Avenir Next LT Pro Demi" panose="020B0504020202020204" pitchFamily="34" charset="77"/>
              </a:rPr>
              <a:t>Any questions?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David Farnes, General Manager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613-696-5850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David@rabc-cccr.ca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www.rabc-cccr.ca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Twitter: @RABC_CCCR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93C87-E786-EF6F-4A74-4C0CA47B4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700" b="1">
                <a:solidFill>
                  <a:srgbClr val="000000"/>
                </a:solidFill>
              </a:rPr>
              <a:t>CLARITY</a:t>
            </a:r>
            <a:r>
              <a:rPr lang="en-US" sz="700">
                <a:solidFill>
                  <a:srgbClr val="000000"/>
                </a:solidFill>
              </a:rPr>
              <a:t> through collaboration. 	</a:t>
            </a:r>
            <a:r>
              <a:rPr lang="en-US" sz="600">
                <a:solidFill>
                  <a:srgbClr val="000000"/>
                </a:solidFill>
              </a:rPr>
              <a:t>Radio Advisory Board of Canada</a:t>
            </a:r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2C4631-C164-E7DF-6D6F-2A89B170C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B7BF2-75DA-8445-8A40-5E9019216AA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05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ABC">
      <a:dk1>
        <a:srgbClr val="000000"/>
      </a:dk1>
      <a:lt1>
        <a:srgbClr val="FFFFFF"/>
      </a:lt1>
      <a:dk2>
        <a:srgbClr val="330099"/>
      </a:dk2>
      <a:lt2>
        <a:srgbClr val="DCE3EC"/>
      </a:lt2>
      <a:accent1>
        <a:srgbClr val="030361"/>
      </a:accent1>
      <a:accent2>
        <a:srgbClr val="182CA9"/>
      </a:accent2>
      <a:accent3>
        <a:srgbClr val="45A5ED"/>
      </a:accent3>
      <a:accent4>
        <a:srgbClr val="5982DB"/>
      </a:accent4>
      <a:accent5>
        <a:srgbClr val="6C4DF6"/>
      </a:accent5>
      <a:accent6>
        <a:srgbClr val="8D5DF6"/>
      </a:accent6>
      <a:hlink>
        <a:srgbClr val="8D2CF6"/>
      </a:hlink>
      <a:folHlink>
        <a:srgbClr val="666699"/>
      </a:folHlink>
    </a:clrScheme>
    <a:fontScheme name="RABC">
      <a:majorFont>
        <a:latin typeface="Avenir Next LT Pro Demi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ABC_16298_Concept_Lorem_Ipsum_WAVE" id="{59620BD4-30C9-AF47-BFC9-F439F04CF226}" vid="{83DEDECE-54A6-7A44-8C35-E7A2415387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</TotalTime>
  <Words>875</Words>
  <Application>Microsoft Macintosh PowerPoint</Application>
  <PresentationFormat>On-screen Show (16:9)</PresentationFormat>
  <Paragraphs>104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Avenir Next LT Pro</vt:lpstr>
      <vt:lpstr>Avenir Next LT Pro Demi</vt:lpstr>
      <vt:lpstr>AvenirNext LT Pro Regular</vt:lpstr>
      <vt:lpstr>Calibri</vt:lpstr>
      <vt:lpstr>System Font Regular</vt:lpstr>
      <vt:lpstr>Wingdings</vt:lpstr>
      <vt:lpstr>Office Theme</vt:lpstr>
      <vt:lpstr>General Manager’s Update to Executive Committee</vt:lpstr>
      <vt:lpstr>Membership</vt:lpstr>
      <vt:lpstr>Marketing</vt:lpstr>
      <vt:lpstr>Current Members</vt:lpstr>
      <vt:lpstr>Recent Outreach</vt:lpstr>
      <vt:lpstr>Potential New Members</vt:lpstr>
      <vt:lpstr>Associates of RABC</vt:lpstr>
      <vt:lpstr>Potential Associates of RABC</vt:lpstr>
      <vt:lpstr>Motorola Application</vt:lpstr>
      <vt:lpstr>CITEL PCC-II Meeting</vt:lpstr>
      <vt:lpstr>Update</vt:lpstr>
      <vt:lpstr>Scholarship</vt:lpstr>
      <vt:lpstr>Deadline June 9th</vt:lpstr>
      <vt:lpstr>Contact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Slide: Lorem Ipsum Dolor Sit Amet</dc:title>
  <dc:creator>David Farnes</dc:creator>
  <cp:lastModifiedBy>David Farnes</cp:lastModifiedBy>
  <cp:revision>13</cp:revision>
  <cp:lastPrinted>2023-02-17T16:43:12Z</cp:lastPrinted>
  <dcterms:created xsi:type="dcterms:W3CDTF">2023-02-28T15:31:47Z</dcterms:created>
  <dcterms:modified xsi:type="dcterms:W3CDTF">2023-06-05T11:54:45Z</dcterms:modified>
</cp:coreProperties>
</file>