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9"/>
  </p:notesMasterIdLst>
  <p:sldIdLst>
    <p:sldId id="256" r:id="rId2"/>
    <p:sldId id="286" r:id="rId3"/>
    <p:sldId id="287" r:id="rId4"/>
    <p:sldId id="273" r:id="rId5"/>
    <p:sldId id="302" r:id="rId6"/>
    <p:sldId id="291" r:id="rId7"/>
    <p:sldId id="278" r:id="rId8"/>
    <p:sldId id="294" r:id="rId9"/>
    <p:sldId id="290" r:id="rId10"/>
    <p:sldId id="303" r:id="rId11"/>
    <p:sldId id="316" r:id="rId12"/>
    <p:sldId id="318" r:id="rId13"/>
    <p:sldId id="319" r:id="rId14"/>
    <p:sldId id="322" r:id="rId15"/>
    <p:sldId id="324" r:id="rId16"/>
    <p:sldId id="296" r:id="rId17"/>
    <p:sldId id="320" r:id="rId18"/>
    <p:sldId id="321" r:id="rId19"/>
    <p:sldId id="310" r:id="rId20"/>
    <p:sldId id="313" r:id="rId21"/>
    <p:sldId id="315" r:id="rId22"/>
    <p:sldId id="314" r:id="rId23"/>
    <p:sldId id="317" r:id="rId24"/>
    <p:sldId id="308" r:id="rId25"/>
    <p:sldId id="306" r:id="rId26"/>
    <p:sldId id="309" r:id="rId27"/>
    <p:sldId id="285" r:id="rId2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88FB"/>
    <a:srgbClr val="6C4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63"/>
    <p:restoredTop sz="96327"/>
  </p:normalViewPr>
  <p:slideViewPr>
    <p:cSldViewPr snapToGrid="0">
      <p:cViewPr varScale="1">
        <p:scale>
          <a:sx n="171" d="100"/>
          <a:sy n="171" d="100"/>
        </p:scale>
        <p:origin x="6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9776A6-6BBD-6440-B52A-D357054EBA8F}" type="datetimeFigureOut">
              <a:rPr lang="en-US" smtClean="0"/>
              <a:t>10/10/23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71D58C-AADB-2447-BDC7-7CF434E0774D}" type="slidenum">
              <a:rPr lang="en-US" smtClean="0"/>
              <a:t>‹#›</a:t>
            </a:fld>
            <a:endParaRPr lang="en-US"/>
          </a:p>
        </p:txBody>
      </p:sp>
    </p:spTree>
    <p:extLst>
      <p:ext uri="{BB962C8B-B14F-4D97-AF65-F5344CB8AC3E}">
        <p14:creationId xmlns:p14="http://schemas.microsoft.com/office/powerpoint/2010/main" val="2270892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indoor, person, people, stage&#10;&#10;Description automatically generated">
            <a:extLst>
              <a:ext uri="{FF2B5EF4-FFF2-40B4-BE49-F238E27FC236}">
                <a16:creationId xmlns:a16="http://schemas.microsoft.com/office/drawing/2014/main" id="{A2F5B492-3073-F34D-854A-806BB3C2DAD2}"/>
              </a:ext>
            </a:extLst>
          </p:cNvPr>
          <p:cNvPicPr>
            <a:picLocks noChangeAspect="1"/>
          </p:cNvPicPr>
          <p:nvPr userDrawn="1"/>
        </p:nvPicPr>
        <p:blipFill>
          <a:blip r:embed="rId2"/>
          <a:stretch>
            <a:fillRect/>
          </a:stretch>
        </p:blipFill>
        <p:spPr>
          <a:xfrm>
            <a:off x="0" y="0"/>
            <a:ext cx="9141291" cy="5143500"/>
          </a:xfrm>
          <a:prstGeom prst="rect">
            <a:avLst/>
          </a:prstGeom>
        </p:spPr>
      </p:pic>
      <p:sp>
        <p:nvSpPr>
          <p:cNvPr id="2" name="Title 1"/>
          <p:cNvSpPr>
            <a:spLocks noGrp="1"/>
          </p:cNvSpPr>
          <p:nvPr>
            <p:ph type="ctrTitle"/>
          </p:nvPr>
        </p:nvSpPr>
        <p:spPr>
          <a:xfrm>
            <a:off x="609599" y="1771652"/>
            <a:ext cx="5191957" cy="2743200"/>
          </a:xfrm>
        </p:spPr>
        <p:txBody>
          <a:bodyPr anchor="b" anchorCtr="0"/>
          <a:lstStyle>
            <a:lvl1pPr algn="l">
              <a:lnSpc>
                <a:spcPct val="80000"/>
              </a:lnSpc>
              <a:defRPr sz="4500" b="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411155" y="2114550"/>
            <a:ext cx="1818445" cy="2286000"/>
          </a:xfrm>
        </p:spPr>
        <p:txBody>
          <a:bodyPr anchor="b" anchorCtr="0">
            <a:normAutofit/>
          </a:bodyPr>
          <a:lstStyle>
            <a:lvl1pPr marL="0" indent="0" algn="l">
              <a:lnSpc>
                <a:spcPct val="100000"/>
              </a:lnSpc>
              <a:spcBef>
                <a:spcPts val="0"/>
              </a:spcBef>
              <a:buNone/>
              <a:defRPr sz="1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9" name="Picture 8" descr="A picture containing text&#10;&#10;Description automatically generated">
            <a:extLst>
              <a:ext uri="{FF2B5EF4-FFF2-40B4-BE49-F238E27FC236}">
                <a16:creationId xmlns:a16="http://schemas.microsoft.com/office/drawing/2014/main" id="{6CF317FB-A929-2544-84FC-6134374A5563}"/>
              </a:ext>
            </a:extLst>
          </p:cNvPr>
          <p:cNvPicPr>
            <a:picLocks noChangeAspect="1"/>
          </p:cNvPicPr>
          <p:nvPr userDrawn="1"/>
        </p:nvPicPr>
        <p:blipFill>
          <a:blip r:embed="rId3"/>
          <a:stretch>
            <a:fillRect/>
          </a:stretch>
        </p:blipFill>
        <p:spPr>
          <a:xfrm>
            <a:off x="561832" y="240482"/>
            <a:ext cx="1447045" cy="542642"/>
          </a:xfrm>
          <a:prstGeom prst="rect">
            <a:avLst/>
          </a:prstGeom>
        </p:spPr>
      </p:pic>
    </p:spTree>
    <p:extLst>
      <p:ext uri="{BB962C8B-B14F-4D97-AF65-F5344CB8AC3E}">
        <p14:creationId xmlns:p14="http://schemas.microsoft.com/office/powerpoint/2010/main" val="113430680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192" userDrawn="1">
          <p15:clr>
            <a:srgbClr val="FBAE40"/>
          </p15:clr>
        </p15:guide>
        <p15:guide id="4" pos="5688" userDrawn="1">
          <p15:clr>
            <a:srgbClr val="FBAE40"/>
          </p15:clr>
        </p15:guide>
        <p15:guide id="5" orient="horz" pos="468" userDrawn="1">
          <p15:clr>
            <a:srgbClr val="FBAE40"/>
          </p15:clr>
        </p15:guide>
        <p15:guide id="6" orient="horz" pos="756" userDrawn="1">
          <p15:clr>
            <a:srgbClr val="FBAE40"/>
          </p15:clr>
        </p15:guide>
        <p15:guide id="7" orient="horz" pos="1044" userDrawn="1">
          <p15:clr>
            <a:srgbClr val="FBAE40"/>
          </p15:clr>
        </p15:guide>
        <p15:guide id="8" orient="horz" pos="1332" userDrawn="1">
          <p15:clr>
            <a:srgbClr val="FBAE40"/>
          </p15:clr>
        </p15:guide>
        <p15:guide id="9" orient="horz" pos="1908" userDrawn="1">
          <p15:clr>
            <a:srgbClr val="FBAE40"/>
          </p15:clr>
        </p15:guide>
        <p15:guide id="10" orient="horz" pos="2196" userDrawn="1">
          <p15:clr>
            <a:srgbClr val="FBAE40"/>
          </p15:clr>
        </p15:guide>
        <p15:guide id="11" orient="horz" pos="2484" userDrawn="1">
          <p15:clr>
            <a:srgbClr val="FBAE40"/>
          </p15:clr>
        </p15:guide>
        <p15:guide id="12" orient="horz" pos="2724" userDrawn="1">
          <p15:clr>
            <a:srgbClr val="FBAE40"/>
          </p15:clr>
        </p15:guide>
        <p15:guide id="13" orient="horz" pos="3060" userDrawn="1">
          <p15:clr>
            <a:srgbClr val="FBAE40"/>
          </p15:clr>
        </p15:guide>
        <p15:guide id="14" pos="384" userDrawn="1">
          <p15:clr>
            <a:srgbClr val="FBAE40"/>
          </p15:clr>
        </p15:guide>
        <p15:guide id="15" pos="864" userDrawn="1">
          <p15:clr>
            <a:srgbClr val="FBAE40"/>
          </p15:clr>
        </p15:guide>
        <p15:guide id="16" pos="1152" userDrawn="1">
          <p15:clr>
            <a:srgbClr val="FBAE40"/>
          </p15:clr>
        </p15:guide>
        <p15:guide id="17" pos="1440" userDrawn="1">
          <p15:clr>
            <a:srgbClr val="FBAE40"/>
          </p15:clr>
        </p15:guide>
        <p15:guide id="18" pos="1728" userDrawn="1">
          <p15:clr>
            <a:srgbClr val="FBAE40"/>
          </p15:clr>
        </p15:guide>
        <p15:guide id="19" pos="2016" userDrawn="1">
          <p15:clr>
            <a:srgbClr val="FBAE40"/>
          </p15:clr>
        </p15:guide>
        <p15:guide id="20" pos="2304" userDrawn="1">
          <p15:clr>
            <a:srgbClr val="FBAE40"/>
          </p15:clr>
        </p15:guide>
        <p15:guide id="21" pos="2592" userDrawn="1">
          <p15:clr>
            <a:srgbClr val="FBAE40"/>
          </p15:clr>
        </p15:guide>
        <p15:guide id="22" pos="3168" userDrawn="1">
          <p15:clr>
            <a:srgbClr val="FBAE40"/>
          </p15:clr>
        </p15:guide>
        <p15:guide id="23" pos="3456" userDrawn="1">
          <p15:clr>
            <a:srgbClr val="FBAE40"/>
          </p15:clr>
        </p15:guide>
        <p15:guide id="24" pos="4032" userDrawn="1">
          <p15:clr>
            <a:srgbClr val="FBAE40"/>
          </p15:clr>
        </p15:guide>
        <p15:guide id="28" pos="4896" userDrawn="1">
          <p15:clr>
            <a:srgbClr val="FBAE40"/>
          </p15:clr>
        </p15:guide>
        <p15:guide id="29" pos="5184" userDrawn="1">
          <p15:clr>
            <a:srgbClr val="FBAE40"/>
          </p15:clr>
        </p15:guide>
        <p15:guide id="30" orient="horz" pos="1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609601" y="4767263"/>
            <a:ext cx="7658910" cy="273844"/>
          </a:xfrm>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6" name="Slide Number Placeholder 5"/>
          <p:cNvSpPr>
            <a:spLocks noGrp="1"/>
          </p:cNvSpPr>
          <p:nvPr>
            <p:ph type="sldNum" sz="quarter" idx="12"/>
          </p:nvPr>
        </p:nvSpPr>
        <p:spPr/>
        <p:txBody>
          <a:bodyPr/>
          <a:lstStyle/>
          <a:p>
            <a:fld id="{063B7BF2-75DA-8445-8A40-5E9019216AA6}" type="slidenum">
              <a:rPr lang="en-US" smtClean="0"/>
              <a:t>‹#›</a:t>
            </a:fld>
            <a:endParaRPr lang="en-US" dirty="0"/>
          </a:p>
        </p:txBody>
      </p:sp>
    </p:spTree>
    <p:extLst>
      <p:ext uri="{BB962C8B-B14F-4D97-AF65-F5344CB8AC3E}">
        <p14:creationId xmlns:p14="http://schemas.microsoft.com/office/powerpoint/2010/main" val="344879270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08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8688FD-FCB7-2C17-89EB-4227BCBB61E2}"/>
              </a:ext>
            </a:extLst>
          </p:cNvPr>
          <p:cNvSpPr/>
          <p:nvPr userDrawn="1"/>
        </p:nvSpPr>
        <p:spPr>
          <a:xfrm>
            <a:off x="0" y="-102393"/>
            <a:ext cx="9144000" cy="5245893"/>
          </a:xfrm>
          <a:prstGeom prst="rect">
            <a:avLst/>
          </a:prstGeom>
          <a:gradFill flip="none" rotWithShape="1">
            <a:gsLst>
              <a:gs pos="57000">
                <a:schemeClr val="accent5"/>
              </a:gs>
              <a:gs pos="86000">
                <a:schemeClr val="accent6">
                  <a:lumMod val="93000"/>
                </a:schemeClr>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739515"/>
            <a:ext cx="3640183" cy="3702570"/>
          </a:xfrm>
        </p:spPr>
        <p:txBody>
          <a:bodyPr anchor="ctr" anchorCtr="0"/>
          <a:lstStyle>
            <a:lvl1pPr>
              <a:lnSpc>
                <a:spcPct val="90000"/>
              </a:lnSpc>
              <a:defRPr sz="45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876800" y="739515"/>
            <a:ext cx="3657600" cy="3671376"/>
          </a:xfrm>
        </p:spPr>
        <p:txBody>
          <a:bodyPr anchor="b" anchorCtr="0">
            <a:normAutofit/>
          </a:bodyPr>
          <a:lstStyle>
            <a:lvl1pPr marL="0" indent="0" algn="r">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solidFill>
                  <a:schemeClr val="bg1"/>
                </a:solidFill>
                <a:latin typeface="+mn-lt"/>
              </a:defRPr>
            </a:lvl1pPr>
          </a:lstStyle>
          <a:p>
            <a:r>
              <a:rPr lang="en-US" sz="700" b="1" dirty="0"/>
              <a:t>CLARITY</a:t>
            </a:r>
            <a:r>
              <a:rPr lang="en-US" sz="700" dirty="0"/>
              <a:t> through collaboration. 	</a:t>
            </a:r>
            <a:r>
              <a:rPr lang="en-US" sz="600" dirty="0"/>
              <a:t>Radio Advisory Board of Canada</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2731126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Quo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5B60CE-108C-17F5-5C69-765FFF053C46}"/>
              </a:ext>
            </a:extLst>
          </p:cNvPr>
          <p:cNvSpPr/>
          <p:nvPr userDrawn="1"/>
        </p:nvSpPr>
        <p:spPr>
          <a:xfrm>
            <a:off x="0" y="-102393"/>
            <a:ext cx="9144000" cy="5245893"/>
          </a:xfrm>
          <a:prstGeom prst="rect">
            <a:avLst/>
          </a:prstGeom>
          <a:gradFill flip="none" rotWithShape="1">
            <a:gsLst>
              <a:gs pos="57000">
                <a:schemeClr val="accent5"/>
              </a:gs>
              <a:gs pos="86000">
                <a:schemeClr val="accent6">
                  <a:lumMod val="93000"/>
                </a:schemeClr>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739515"/>
            <a:ext cx="4573480" cy="3702570"/>
          </a:xfrm>
        </p:spPr>
        <p:txBody>
          <a:bodyPr anchor="ctr" anchorCtr="0">
            <a:normAutofit/>
          </a:bodyPr>
          <a:lstStyle>
            <a:lvl1pPr>
              <a:lnSpc>
                <a:spcPct val="100000"/>
              </a:lnSpc>
              <a:defRPr sz="2400" b="1" i="0">
                <a:solidFill>
                  <a:schemeClr val="bg1"/>
                </a:solidFill>
                <a:latin typeface="Avenir Next LT Pro Demi" panose="020B0504020202020204" pitchFamily="34" charset="77"/>
              </a:defRPr>
            </a:lvl1pPr>
          </a:lstStyle>
          <a:p>
            <a:r>
              <a:rPr lang="en-US"/>
              <a:t>Click to edit Master title style</a:t>
            </a:r>
            <a:endParaRPr lang="en-US" dirty="0"/>
          </a:p>
        </p:txBody>
      </p:sp>
      <p:sp>
        <p:nvSpPr>
          <p:cNvPr id="3" name="Text Placeholder 2"/>
          <p:cNvSpPr>
            <a:spLocks noGrp="1"/>
          </p:cNvSpPr>
          <p:nvPr>
            <p:ph type="body" idx="1"/>
          </p:nvPr>
        </p:nvSpPr>
        <p:spPr>
          <a:xfrm>
            <a:off x="5792680" y="739515"/>
            <a:ext cx="2741720" cy="3671376"/>
          </a:xfrm>
        </p:spPr>
        <p:txBody>
          <a:bodyPr anchor="b" anchorCtr="0">
            <a:normAutofit/>
          </a:bodyPr>
          <a:lstStyle>
            <a:lvl1pPr marL="0" indent="0" algn="l">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solidFill>
                  <a:schemeClr val="bg1"/>
                </a:solidFill>
                <a:latin typeface="+mn-lt"/>
              </a:defRPr>
            </a:lvl1pPr>
          </a:lstStyle>
          <a:p>
            <a:r>
              <a:rPr lang="en-US" sz="700" b="1" dirty="0"/>
              <a:t>CLARITY</a:t>
            </a:r>
            <a:r>
              <a:rPr lang="en-US" sz="700" dirty="0"/>
              <a:t> through collaboration. 	</a:t>
            </a:r>
            <a:r>
              <a:rPr lang="en-US" sz="600" dirty="0"/>
              <a:t>Radio Advisory Board of Canada</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266173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36C93F-9599-0915-6B28-9070A36FAA29}"/>
              </a:ext>
            </a:extLst>
          </p:cNvPr>
          <p:cNvSpPr/>
          <p:nvPr userDrawn="1"/>
        </p:nvSpPr>
        <p:spPr>
          <a:xfrm>
            <a:off x="0" y="-102393"/>
            <a:ext cx="9144000" cy="5245893"/>
          </a:xfrm>
          <a:prstGeom prst="rect">
            <a:avLst/>
          </a:prstGeom>
          <a:gradFill flip="none" rotWithShape="1">
            <a:gsLst>
              <a:gs pos="57000">
                <a:schemeClr val="accent5"/>
              </a:gs>
              <a:gs pos="86000">
                <a:schemeClr val="accent6">
                  <a:lumMod val="93000"/>
                </a:schemeClr>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744510"/>
            <a:ext cx="4885678" cy="3658813"/>
          </a:xfrm>
        </p:spPr>
        <p:txBody>
          <a:bodyPr tIns="45720" bIns="45720" anchor="ctr" anchorCtr="0">
            <a:normAutofit/>
          </a:bodyPr>
          <a:lstStyle>
            <a:lvl1pPr>
              <a:lnSpc>
                <a:spcPct val="90000"/>
              </a:lnSpc>
              <a:defRPr sz="4500" b="0" i="0">
                <a:solidFill>
                  <a:schemeClr val="bg1"/>
                </a:solidFill>
                <a:latin typeface="Avenir Next LT Pro Demi" panose="020B0504020202020204" pitchFamily="34" charset="77"/>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solidFill>
                  <a:schemeClr val="bg1"/>
                </a:solidFill>
                <a:latin typeface="+mn-lt"/>
              </a:defRPr>
            </a:lvl1pPr>
          </a:lstStyle>
          <a:p>
            <a:r>
              <a:rPr lang="en-US" sz="700" b="1" dirty="0"/>
              <a:t>CLARITY</a:t>
            </a:r>
            <a:r>
              <a:rPr lang="en-US" sz="700" dirty="0"/>
              <a:t> through collaboration. 	</a:t>
            </a:r>
            <a:r>
              <a:rPr lang="en-US" sz="600" dirty="0"/>
              <a:t>Radio Advisory Board of Canada</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4031074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58913"/>
            <a:ext cx="3657600" cy="29738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76802" y="1658911"/>
            <a:ext cx="3657598" cy="29738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p>
            <a:fld id="{063B7BF2-75DA-8445-8A40-5E9019216AA6}" type="slidenum">
              <a:rPr lang="en-US" smtClean="0"/>
              <a:t>‹#›</a:t>
            </a:fld>
            <a:endParaRPr lang="en-US" dirty="0"/>
          </a:p>
        </p:txBody>
      </p:sp>
    </p:spTree>
    <p:extLst>
      <p:ext uri="{BB962C8B-B14F-4D97-AF65-F5344CB8AC3E}">
        <p14:creationId xmlns:p14="http://schemas.microsoft.com/office/powerpoint/2010/main" val="1961908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wo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69AD681-865D-B159-A61B-BB3C120E1552}"/>
              </a:ext>
            </a:extLst>
          </p:cNvPr>
          <p:cNvPicPr>
            <a:picLocks noChangeAspect="1"/>
          </p:cNvPicPr>
          <p:nvPr userDrawn="1"/>
        </p:nvPicPr>
        <p:blipFill>
          <a:blip r:embed="rId2">
            <a:extLst>
              <a:ext uri="{96DAC541-7B7A-43D3-8B79-37D633B846F1}">
                <asvg:svgBlip xmlns:asvg="http://schemas.microsoft.com/office/drawing/2016/SVG/main" r:embed="rId3"/>
              </a:ext>
            </a:extLst>
          </a:blip>
          <a:srcRect l="6998" r="6998"/>
          <a:stretch/>
        </p:blipFill>
        <p:spPr>
          <a:xfrm rot="18455528" flipV="1">
            <a:off x="2576383" y="-212567"/>
            <a:ext cx="9024090" cy="5148628"/>
          </a:xfrm>
          <a:prstGeom prst="rect">
            <a:avLst/>
          </a:prstGeom>
        </p:spPr>
      </p:pic>
      <p:sp>
        <p:nvSpPr>
          <p:cNvPr id="2" name="Title 1"/>
          <p:cNvSpPr>
            <a:spLocks noGrp="1"/>
          </p:cNvSpPr>
          <p:nvPr>
            <p:ph type="title"/>
          </p:nvPr>
        </p:nvSpPr>
        <p:spPr>
          <a:xfrm>
            <a:off x="609599" y="278199"/>
            <a:ext cx="4876801" cy="9203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58913"/>
            <a:ext cx="4876800" cy="29738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p>
            <a:fld id="{063B7BF2-75DA-8445-8A40-5E9019216AA6}" type="slidenum">
              <a:rPr lang="en-US" smtClean="0"/>
              <a:t>‹#›</a:t>
            </a:fld>
            <a:endParaRPr lang="en-US" dirty="0"/>
          </a:p>
        </p:txBody>
      </p:sp>
    </p:spTree>
    <p:extLst>
      <p:ext uri="{BB962C8B-B14F-4D97-AF65-F5344CB8AC3E}">
        <p14:creationId xmlns:p14="http://schemas.microsoft.com/office/powerpoint/2010/main" val="554292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599" y="1658913"/>
            <a:ext cx="2133601" cy="2973810"/>
          </a:xfrm>
        </p:spPr>
        <p:txBody>
          <a:bodyPr/>
          <a:lstStyle>
            <a:lvl3pPr marL="514350" indent="-168275">
              <a:tabLst/>
              <a:defRPr/>
            </a:lvl3pPr>
            <a:lvl4pPr marL="687388" indent="-173038">
              <a:tabLst/>
              <a:defRPr/>
            </a:lvl4pPr>
            <a:lvl5pPr marL="860425" indent="-1730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367509" y="1658911"/>
            <a:ext cx="2133601" cy="2973811"/>
          </a:xfrm>
        </p:spPr>
        <p:txBody>
          <a:bodyPr/>
          <a:lstStyle>
            <a:lvl3pPr marL="514350" indent="-168275">
              <a:tabLst/>
              <a:defRPr/>
            </a:lvl3pPr>
            <a:lvl4pPr marL="687388" indent="-173038">
              <a:tabLst/>
              <a:defRPr/>
            </a:lvl4pPr>
            <a:lvl5pPr marL="860425" indent="-1730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609600" y="4767263"/>
            <a:ext cx="7658910" cy="273844"/>
          </a:xfrm>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p>
            <a:fld id="{063B7BF2-75DA-8445-8A40-5E9019216AA6}" type="slidenum">
              <a:rPr lang="en-US" smtClean="0"/>
              <a:t>‹#›</a:t>
            </a:fld>
            <a:endParaRPr lang="en-US" dirty="0"/>
          </a:p>
        </p:txBody>
      </p:sp>
      <p:sp>
        <p:nvSpPr>
          <p:cNvPr id="8" name="Content Placeholder 3">
            <a:extLst>
              <a:ext uri="{FF2B5EF4-FFF2-40B4-BE49-F238E27FC236}">
                <a16:creationId xmlns:a16="http://schemas.microsoft.com/office/drawing/2014/main" id="{6CB434F2-CD1D-7E44-EE95-C445195E8486}"/>
              </a:ext>
            </a:extLst>
          </p:cNvPr>
          <p:cNvSpPr>
            <a:spLocks noGrp="1"/>
          </p:cNvSpPr>
          <p:nvPr>
            <p:ph sz="half" idx="13"/>
          </p:nvPr>
        </p:nvSpPr>
        <p:spPr>
          <a:xfrm>
            <a:off x="6090586" y="1658911"/>
            <a:ext cx="2443814" cy="2973811"/>
          </a:xfrm>
        </p:spPr>
        <p:txBody>
          <a:bodyPr/>
          <a:lstStyle>
            <a:lvl3pPr marL="514350" indent="-168275">
              <a:tabLst/>
              <a:defRPr/>
            </a:lvl3pPr>
            <a:lvl4pPr marL="687388" indent="-173038">
              <a:tabLst/>
              <a:defRPr/>
            </a:lvl4pPr>
            <a:lvl5pPr marL="860425" indent="-1730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91980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1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ort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99" y="736847"/>
            <a:ext cx="2133601" cy="3665336"/>
          </a:xfrm>
        </p:spPr>
        <p:txBody>
          <a:bodyPr anchor="t" anchorCtr="0"/>
          <a:lstStyle/>
          <a:p>
            <a:r>
              <a:rPr lang="en-US"/>
              <a:t>Click to edit Master title style</a:t>
            </a:r>
            <a:endParaRPr lang="en-US" dirty="0"/>
          </a:p>
        </p:txBody>
      </p:sp>
      <p:sp>
        <p:nvSpPr>
          <p:cNvPr id="4" name="Content Placeholder 3"/>
          <p:cNvSpPr>
            <a:spLocks noGrp="1"/>
          </p:cNvSpPr>
          <p:nvPr>
            <p:ph sz="half" idx="2"/>
          </p:nvPr>
        </p:nvSpPr>
        <p:spPr>
          <a:xfrm>
            <a:off x="3367509" y="1658912"/>
            <a:ext cx="5162537" cy="2743272"/>
          </a:xfrm>
        </p:spPr>
        <p:txBody>
          <a:bodyPr/>
          <a:lstStyle>
            <a:lvl3pPr marL="514350" indent="-168275">
              <a:tabLst/>
              <a:defRPr/>
            </a:lvl3pPr>
            <a:lvl4pPr marL="687388" indent="-173038">
              <a:tabLst/>
              <a:defRPr/>
            </a:lvl4pPr>
            <a:lvl5pPr marL="860425" indent="-1730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609600" y="4767263"/>
            <a:ext cx="7658910" cy="273844"/>
          </a:xfrm>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lvl1pPr>
              <a:defRPr sz="700" b="0" i="0">
                <a:latin typeface="Avenir Next LT Pro" panose="020B0504020202020204" pitchFamily="34" charset="77"/>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293644337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1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hort Conten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1B52430-C47C-9DFE-2080-613B73763A67}"/>
              </a:ext>
            </a:extLst>
          </p:cNvPr>
          <p:cNvPicPr>
            <a:picLocks noChangeAspect="1"/>
          </p:cNvPicPr>
          <p:nvPr userDrawn="1"/>
        </p:nvPicPr>
        <p:blipFill>
          <a:blip r:embed="rId2">
            <a:extLst>
              <a:ext uri="{96DAC541-7B7A-43D3-8B79-37D633B846F1}">
                <asvg:svgBlip xmlns:asvg="http://schemas.microsoft.com/office/drawing/2016/SVG/main" r:embed="rId3"/>
              </a:ext>
            </a:extLst>
          </a:blip>
          <a:srcRect l="6998" r="6998"/>
          <a:stretch/>
        </p:blipFill>
        <p:spPr>
          <a:xfrm rot="1740212">
            <a:off x="-2392189" y="1953682"/>
            <a:ext cx="8382195" cy="4782400"/>
          </a:xfrm>
          <a:prstGeom prst="rect">
            <a:avLst/>
          </a:prstGeom>
        </p:spPr>
      </p:pic>
      <p:sp>
        <p:nvSpPr>
          <p:cNvPr id="2" name="Title 1"/>
          <p:cNvSpPr>
            <a:spLocks noGrp="1"/>
          </p:cNvSpPr>
          <p:nvPr>
            <p:ph type="title"/>
          </p:nvPr>
        </p:nvSpPr>
        <p:spPr>
          <a:xfrm>
            <a:off x="609599" y="736847"/>
            <a:ext cx="2133601" cy="3665336"/>
          </a:xfrm>
        </p:spPr>
        <p:txBody>
          <a:bodyPr anchor="t" anchorCtr="0"/>
          <a:lstStyle/>
          <a:p>
            <a:r>
              <a:rPr lang="en-US"/>
              <a:t>Click to edit Master title style</a:t>
            </a:r>
            <a:endParaRPr lang="en-US" dirty="0"/>
          </a:p>
        </p:txBody>
      </p:sp>
      <p:sp>
        <p:nvSpPr>
          <p:cNvPr id="4" name="Content Placeholder 3"/>
          <p:cNvSpPr>
            <a:spLocks noGrp="1"/>
          </p:cNvSpPr>
          <p:nvPr>
            <p:ph sz="half" idx="2"/>
          </p:nvPr>
        </p:nvSpPr>
        <p:spPr>
          <a:xfrm>
            <a:off x="3367509" y="1658912"/>
            <a:ext cx="5162537" cy="2743272"/>
          </a:xfrm>
        </p:spPr>
        <p:txBody>
          <a:bodyPr/>
          <a:lstStyle>
            <a:lvl3pPr marL="514350" indent="-168275">
              <a:tabLst/>
              <a:defRPr/>
            </a:lvl3pPr>
            <a:lvl4pPr marL="687388" indent="-173038">
              <a:tabLst/>
              <a:defRPr/>
            </a:lvl4pPr>
            <a:lvl5pPr marL="860425" indent="-1730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609600" y="4767263"/>
            <a:ext cx="7658910" cy="273844"/>
          </a:xfrm>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lvl1pPr>
              <a:defRPr sz="700" b="0" i="0">
                <a:latin typeface="Avenir Next LT Pro" panose="020B0504020202020204" pitchFamily="34" charset="77"/>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229265111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1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844"/>
            <a:ext cx="7929154" cy="9203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09600" y="1260872"/>
            <a:ext cx="3661954" cy="667862"/>
          </a:xfrm>
        </p:spPr>
        <p:txBody>
          <a:bodyPr anchor="b"/>
          <a:lstStyle>
            <a:lvl1pPr marL="0" indent="0">
              <a:buNone/>
              <a:defRPr sz="1800" b="1" i="0">
                <a:latin typeface="AvenirNext LT Pro Regular" panose="020B0504020202020204" pitchFamily="34" charset="77"/>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8650" y="2113613"/>
            <a:ext cx="3642904" cy="25286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76800" y="1260872"/>
            <a:ext cx="3657600" cy="667862"/>
          </a:xfrm>
        </p:spPr>
        <p:txBody>
          <a:bodyPr anchor="b"/>
          <a:lstStyle>
            <a:lvl1pPr marL="0" indent="0">
              <a:buNone/>
              <a:defRPr sz="1800" b="1" i="0">
                <a:latin typeface="AvenirNext LT Pro Regular" panose="020B0504020202020204" pitchFamily="34" charset="77"/>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72448" y="2113613"/>
            <a:ext cx="3666306" cy="25286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vl1pPr>
          </a:lstStyle>
          <a:p>
            <a:r>
              <a:rPr kumimoji="0" lang="en-US" sz="700" b="1" i="0" u="none" strike="noStrike" kern="1200" cap="none" spc="0" normalizeH="0" baseline="0" noProof="0" dirty="0">
                <a:ln>
                  <a:noFill/>
                </a:ln>
                <a:solidFill>
                  <a:srgbClr val="000000"/>
                </a:solidFill>
                <a:effectLst/>
                <a:uLnTx/>
                <a:uFillTx/>
                <a:latin typeface="Avenir Next LT Pro" panose="020B0504020202020204" pitchFamily="34" charset="77"/>
                <a:ea typeface="+mn-ea"/>
                <a:cs typeface="+mn-cs"/>
              </a:rPr>
              <a:t>CLARITY</a:t>
            </a:r>
            <a:r>
              <a:rPr kumimoji="0" lang="en-US" sz="700" b="0" i="0" u="none" strike="noStrike" kern="1200" cap="none" spc="0" normalizeH="0" baseline="0" noProof="0" dirty="0">
                <a:ln>
                  <a:noFill/>
                </a:ln>
                <a:solidFill>
                  <a:srgbClr val="000000"/>
                </a:solidFill>
                <a:effectLst/>
                <a:uLnTx/>
                <a:uFillTx/>
                <a:latin typeface="AvenirNext LT Pro Regular" panose="020B0504020202020204" pitchFamily="34" charset="77"/>
                <a:ea typeface="+mn-ea"/>
                <a:cs typeface="+mn-cs"/>
              </a:rPr>
              <a:t> through collaboration. 	</a:t>
            </a:r>
            <a:r>
              <a:rPr kumimoji="0" lang="en-US" sz="600" b="0" i="0" u="none" strike="noStrike" kern="1200" cap="none" spc="0" normalizeH="0" baseline="0" noProof="0" dirty="0">
                <a:ln>
                  <a:noFill/>
                </a:ln>
                <a:solidFill>
                  <a:srgbClr val="000000"/>
                </a:solidFill>
                <a:effectLst/>
                <a:uLnTx/>
                <a:uFillTx/>
                <a:latin typeface="Avenir Next LT Pro" panose="020B0504020202020204" pitchFamily="34" charset="77"/>
                <a:ea typeface="+mn-ea"/>
                <a:cs typeface="+mn-cs"/>
              </a:rPr>
              <a:t>Radio Advisory Board of Canada</a:t>
            </a:r>
            <a:endParaRPr kumimoji="0" lang="en-US" sz="600" b="0" i="0" u="none" strike="noStrike" kern="1200" cap="none" spc="0" normalizeH="0" baseline="0" noProof="0" dirty="0">
              <a:ln>
                <a:noFill/>
              </a:ln>
              <a:solidFill>
                <a:srgbClr val="000000"/>
              </a:solidFill>
              <a:effectLst/>
              <a:uLnTx/>
              <a:uFillTx/>
              <a:latin typeface="AvenirNext LT Pro Regular" panose="020B0504020202020204" pitchFamily="34" charset="77"/>
              <a:ea typeface="+mn-ea"/>
              <a:cs typeface="+mn-cs"/>
            </a:endParaRPr>
          </a:p>
        </p:txBody>
      </p:sp>
      <p:sp>
        <p:nvSpPr>
          <p:cNvPr id="9" name="Slide Number Placeholder 8"/>
          <p:cNvSpPr>
            <a:spLocks noGrp="1"/>
          </p:cNvSpPr>
          <p:nvPr>
            <p:ph type="sldNum" sz="quarter" idx="12"/>
          </p:nvPr>
        </p:nvSpPr>
        <p:spPr/>
        <p:txBody>
          <a:bodyPr/>
          <a:lstStyle/>
          <a:p>
            <a:fld id="{063B7BF2-75DA-8445-8A40-5E9019216AA6}" type="slidenum">
              <a:rPr lang="en-US" smtClean="0"/>
              <a:t>‹#›</a:t>
            </a:fld>
            <a:endParaRPr lang="en-US" dirty="0"/>
          </a:p>
        </p:txBody>
      </p:sp>
    </p:spTree>
    <p:extLst>
      <p:ext uri="{BB962C8B-B14F-4D97-AF65-F5344CB8AC3E}">
        <p14:creationId xmlns:p14="http://schemas.microsoft.com/office/powerpoint/2010/main" val="1768818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294807"/>
            <a:ext cx="3657599" cy="909403"/>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4876801" y="1655064"/>
            <a:ext cx="3657600" cy="2740725"/>
          </a:xfrm>
        </p:spPr>
        <p:txBody>
          <a:bodyPr>
            <a:normAutofit/>
          </a:bodyPr>
          <a:lstStyle>
            <a:lvl1pPr>
              <a:defRPr sz="1400"/>
            </a:lvl1pPr>
            <a:lvl2pPr>
              <a:defRPr sz="1400"/>
            </a:lvl2pPr>
            <a:lvl3pPr>
              <a:defRPr sz="1400"/>
            </a:lvl3pPr>
            <a:lvl4pPr>
              <a:defRPr sz="1400"/>
            </a:lvl4pPr>
            <a:lvl5pPr>
              <a:defRPr sz="14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8" y="1655065"/>
            <a:ext cx="3657599" cy="274072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p>
            <a:fld id="{063B7BF2-75DA-8445-8A40-5E9019216AA6}" type="slidenum">
              <a:rPr lang="en-US" smtClean="0"/>
              <a:t>‹#›</a:t>
            </a:fld>
            <a:endParaRPr lang="en-US"/>
          </a:p>
        </p:txBody>
      </p:sp>
    </p:spTree>
    <p:extLst>
      <p:ext uri="{BB962C8B-B14F-4D97-AF65-F5344CB8AC3E}">
        <p14:creationId xmlns:p14="http://schemas.microsoft.com/office/powerpoint/2010/main" val="1691124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648890" y="284813"/>
            <a:ext cx="4894219" cy="411097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523160" y="284813"/>
            <a:ext cx="1833994" cy="4204849"/>
          </a:xfrm>
        </p:spPr>
        <p:txBody>
          <a:bodyPr anchor="b" anchorCtr="0"/>
          <a:lstStyle>
            <a:lvl1pPr marL="0" indent="0" algn="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7" name="Slide Number Placeholder 6"/>
          <p:cNvSpPr>
            <a:spLocks noGrp="1"/>
          </p:cNvSpPr>
          <p:nvPr>
            <p:ph type="sldNum" sz="quarter" idx="12"/>
          </p:nvPr>
        </p:nvSpPr>
        <p:spPr/>
        <p:txBody>
          <a:bodyPr/>
          <a:lstStyle/>
          <a:p>
            <a:fld id="{063B7BF2-75DA-8445-8A40-5E9019216AA6}" type="slidenum">
              <a:rPr lang="en-US" smtClean="0"/>
              <a:t>‹#›</a:t>
            </a:fld>
            <a:endParaRPr lang="en-US"/>
          </a:p>
        </p:txBody>
      </p:sp>
    </p:spTree>
    <p:extLst>
      <p:ext uri="{BB962C8B-B14F-4D97-AF65-F5344CB8AC3E}">
        <p14:creationId xmlns:p14="http://schemas.microsoft.com/office/powerpoint/2010/main" val="3238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Contac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9740638E-7363-2AFB-2335-640291130493}"/>
              </a:ext>
            </a:extLst>
          </p:cNvPr>
          <p:cNvPicPr>
            <a:picLocks noChangeAspect="1"/>
          </p:cNvPicPr>
          <p:nvPr userDrawn="1"/>
        </p:nvPicPr>
        <p:blipFill>
          <a:blip r:embed="rId2">
            <a:extLst>
              <a:ext uri="{96DAC541-7B7A-43D3-8B79-37D633B846F1}">
                <asvg:svgBlip xmlns:asvg="http://schemas.microsoft.com/office/drawing/2016/SVG/main" r:embed="rId3"/>
              </a:ext>
            </a:extLst>
          </a:blip>
          <a:srcRect l="827" r="827"/>
          <a:stretch/>
        </p:blipFill>
        <p:spPr>
          <a:xfrm>
            <a:off x="711200" y="-105208"/>
            <a:ext cx="8432799" cy="4811272"/>
          </a:xfrm>
          <a:prstGeom prst="rect">
            <a:avLst/>
          </a:prstGeom>
        </p:spPr>
      </p:pic>
      <p:sp>
        <p:nvSpPr>
          <p:cNvPr id="2" name="Title 1"/>
          <p:cNvSpPr>
            <a:spLocks noGrp="1"/>
          </p:cNvSpPr>
          <p:nvPr>
            <p:ph type="title"/>
          </p:nvPr>
        </p:nvSpPr>
        <p:spPr>
          <a:xfrm>
            <a:off x="609600" y="1963479"/>
            <a:ext cx="3640183" cy="2478606"/>
          </a:xfrm>
        </p:spPr>
        <p:txBody>
          <a:bodyPr anchor="t" anchorCtr="0"/>
          <a:lstStyle>
            <a:lvl1pPr>
              <a:defRPr sz="45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094520" y="739515"/>
            <a:ext cx="2439880" cy="3671376"/>
          </a:xfrm>
        </p:spPr>
        <p:txBody>
          <a:bodyPr anchor="b" anchorCtr="0">
            <a:normAutofit/>
          </a:bodyPr>
          <a:lstStyle>
            <a:lvl1pPr marL="0" indent="0" algn="l">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solidFill>
                  <a:schemeClr val="tx1"/>
                </a:solidFill>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2820741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4" name="Slide Number Placeholder 3"/>
          <p:cNvSpPr>
            <a:spLocks noGrp="1"/>
          </p:cNvSpPr>
          <p:nvPr>
            <p:ph type="sldNum" sz="quarter" idx="12"/>
          </p:nvPr>
        </p:nvSpPr>
        <p:spPr/>
        <p:txBody>
          <a:bodyPr/>
          <a:lstStyle/>
          <a:p>
            <a:fld id="{063B7BF2-75DA-8445-8A40-5E9019216AA6}" type="slidenum">
              <a:rPr lang="en-US" smtClean="0"/>
              <a:t>‹#›</a:t>
            </a:fld>
            <a:endParaRPr lang="en-US"/>
          </a:p>
        </p:txBody>
      </p:sp>
    </p:spTree>
    <p:extLst>
      <p:ext uri="{BB962C8B-B14F-4D97-AF65-F5344CB8AC3E}">
        <p14:creationId xmlns:p14="http://schemas.microsoft.com/office/powerpoint/2010/main" val="791950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6CE9A487-7383-B206-2E85-A967F740691F}"/>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a:off x="99236" y="68254"/>
            <a:ext cx="9058940" cy="5083071"/>
          </a:xfrm>
          <a:prstGeom prst="rect">
            <a:avLst/>
          </a:prstGeom>
        </p:spPr>
      </p:pic>
      <p:sp>
        <p:nvSpPr>
          <p:cNvPr id="2" name="Title Placeholder 1"/>
          <p:cNvSpPr>
            <a:spLocks noGrp="1"/>
          </p:cNvSpPr>
          <p:nvPr>
            <p:ph type="title"/>
          </p:nvPr>
        </p:nvSpPr>
        <p:spPr>
          <a:xfrm>
            <a:off x="609599" y="278199"/>
            <a:ext cx="7924801" cy="920372"/>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09598" y="1658911"/>
            <a:ext cx="7924802" cy="2744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09600" y="4767263"/>
            <a:ext cx="7658911" cy="273844"/>
          </a:xfrm>
          <a:prstGeom prst="rect">
            <a:avLst/>
          </a:prstGeom>
        </p:spPr>
        <p:txBody>
          <a:bodyPr vert="horz" lIns="91440" tIns="45720" rIns="91440" bIns="45720" rtlCol="0" anchor="ctr"/>
          <a:lstStyle>
            <a:lvl1pPr marL="0" marR="0" indent="0" algn="l" defTabSz="457200" rtl="0" eaLnBrk="1" fontAlgn="auto" latinLnBrk="0" hangingPunct="1">
              <a:lnSpc>
                <a:spcPct val="100000"/>
              </a:lnSpc>
              <a:spcBef>
                <a:spcPts val="0"/>
              </a:spcBef>
              <a:spcAft>
                <a:spcPts val="0"/>
              </a:spcAft>
              <a:buClrTx/>
              <a:buSzTx/>
              <a:buFontTx/>
              <a:buNone/>
              <a:tabLst>
                <a:tab pos="7254875" algn="r"/>
              </a:tabLst>
              <a:defRPr sz="900" b="0" i="0">
                <a:solidFill>
                  <a:schemeClr val="tx1"/>
                </a:solidFill>
                <a:latin typeface="+mn-lt"/>
              </a:defRPr>
            </a:lvl1pPr>
          </a:lstStyle>
          <a:p>
            <a:r>
              <a:rPr lang="en-US" sz="700" b="1" dirty="0">
                <a:solidFill>
                  <a:srgbClr val="000000"/>
                </a:solidFill>
              </a:rPr>
              <a:t>CLARITY</a:t>
            </a:r>
            <a:r>
              <a:rPr lang="en-US" sz="700" dirty="0">
                <a:solidFill>
                  <a:srgbClr val="000000"/>
                </a:solidFill>
              </a:rPr>
              <a:t> through collaboration. 	</a:t>
            </a:r>
            <a:r>
              <a:rPr lang="en-US" sz="600" dirty="0">
                <a:solidFill>
                  <a:srgbClr val="000000"/>
                </a:solidFill>
              </a:rPr>
              <a:t>Radio Advisory Board of Canada</a:t>
            </a:r>
          </a:p>
        </p:txBody>
      </p:sp>
      <p:sp>
        <p:nvSpPr>
          <p:cNvPr id="6" name="Slide Number Placeholder 5"/>
          <p:cNvSpPr>
            <a:spLocks noGrp="1"/>
          </p:cNvSpPr>
          <p:nvPr>
            <p:ph type="sldNum" sz="quarter" idx="4"/>
          </p:nvPr>
        </p:nvSpPr>
        <p:spPr>
          <a:xfrm>
            <a:off x="8114255" y="4767263"/>
            <a:ext cx="415791" cy="273844"/>
          </a:xfrm>
          <a:prstGeom prst="rect">
            <a:avLst/>
          </a:prstGeom>
        </p:spPr>
        <p:txBody>
          <a:bodyPr vert="horz" lIns="91440" tIns="45720" rIns="91440" bIns="45720" rtlCol="0" anchor="ctr"/>
          <a:lstStyle>
            <a:lvl1pPr algn="r">
              <a:defRPr sz="700" b="0" i="0">
                <a:solidFill>
                  <a:schemeClr val="tx1"/>
                </a:solidFill>
                <a:latin typeface="Avenir Next LT Pro" panose="020B0504020202020204" pitchFamily="34" charset="77"/>
              </a:defRPr>
            </a:lvl1pPr>
          </a:lstStyle>
          <a:p>
            <a:fld id="{063B7BF2-75DA-8445-8A40-5E9019216AA6}" type="slidenum">
              <a:rPr lang="en-US" smtClean="0"/>
              <a:pPr/>
              <a:t>‹#›</a:t>
            </a:fld>
            <a:endParaRPr lang="en-US" dirty="0"/>
          </a:p>
        </p:txBody>
      </p:sp>
    </p:spTree>
    <p:extLst>
      <p:ext uri="{BB962C8B-B14F-4D97-AF65-F5344CB8AC3E}">
        <p14:creationId xmlns:p14="http://schemas.microsoft.com/office/powerpoint/2010/main" val="1117455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3" r:id="rId4"/>
    <p:sldLayoutId id="2147483666" r:id="rId5"/>
    <p:sldLayoutId id="2147483664" r:id="rId6"/>
    <p:sldLayoutId id="2147483674" r:id="rId7"/>
    <p:sldLayoutId id="2147483670" r:id="rId8"/>
    <p:sldLayoutId id="2147483671" r:id="rId9"/>
    <p:sldLayoutId id="2147483675" r:id="rId10"/>
    <p:sldLayoutId id="2147483665" r:id="rId11"/>
    <p:sldLayoutId id="2147483668" r:id="rId12"/>
    <p:sldLayoutId id="2147483669" r:id="rId13"/>
    <p:sldLayoutId id="2147483672" r:id="rId14"/>
    <p:sldLayoutId id="2147483667" r:id="rId15"/>
  </p:sldLayoutIdLst>
  <p:hf hdr="0" dt="0"/>
  <p:txStyles>
    <p:titleStyle>
      <a:lvl1pPr algn="l" defTabSz="685800" rtl="0" eaLnBrk="1" latinLnBrk="0" hangingPunct="1">
        <a:lnSpc>
          <a:spcPct val="80000"/>
        </a:lnSpc>
        <a:spcBef>
          <a:spcPct val="0"/>
        </a:spcBef>
        <a:buNone/>
        <a:defRPr sz="3300" b="0" i="0" kern="1200">
          <a:solidFill>
            <a:schemeClr val="tx1"/>
          </a:solidFill>
          <a:latin typeface="+mj-lt"/>
          <a:ea typeface="+mj-ea"/>
          <a:cs typeface="+mj-cs"/>
        </a:defRPr>
      </a:lvl1pPr>
    </p:titleStyle>
    <p:bodyStyle>
      <a:lvl1pPr marL="173038" indent="-173038" algn="l" defTabSz="685800" rtl="0" eaLnBrk="1" latinLnBrk="0" hangingPunct="1">
        <a:lnSpc>
          <a:spcPct val="110000"/>
        </a:lnSpc>
        <a:spcBef>
          <a:spcPts val="750"/>
        </a:spcBef>
        <a:buClr>
          <a:schemeClr val="tx2"/>
        </a:buClr>
        <a:buFont typeface="Wingdings" pitchFamily="2" charset="2"/>
        <a:buChar char="§"/>
        <a:tabLst/>
        <a:defRPr sz="1400" b="0" i="0" kern="1200">
          <a:solidFill>
            <a:schemeClr val="tx1"/>
          </a:solidFill>
          <a:latin typeface="+mn-lt"/>
          <a:ea typeface="+mn-ea"/>
          <a:cs typeface="+mn-cs"/>
        </a:defRPr>
      </a:lvl1pPr>
      <a:lvl2pPr marL="346075" indent="-173038" algn="l" defTabSz="685800" rtl="0" eaLnBrk="1" latinLnBrk="0" hangingPunct="1">
        <a:lnSpc>
          <a:spcPct val="110000"/>
        </a:lnSpc>
        <a:spcBef>
          <a:spcPts val="375"/>
        </a:spcBef>
        <a:buFont typeface="System Font Regular"/>
        <a:buChar char="–"/>
        <a:tabLst/>
        <a:defRPr sz="1400" b="0" i="0" kern="1200">
          <a:solidFill>
            <a:schemeClr val="tx1"/>
          </a:solidFill>
          <a:latin typeface="+mn-lt"/>
          <a:ea typeface="+mn-ea"/>
          <a:cs typeface="+mn-cs"/>
        </a:defRPr>
      </a:lvl2pPr>
      <a:lvl3pPr marL="571500" indent="-168275" algn="l" defTabSz="685800" rtl="0" eaLnBrk="1" latinLnBrk="0" hangingPunct="1">
        <a:lnSpc>
          <a:spcPct val="110000"/>
        </a:lnSpc>
        <a:spcBef>
          <a:spcPts val="375"/>
        </a:spcBef>
        <a:buClr>
          <a:schemeClr val="tx2"/>
        </a:buClr>
        <a:buFont typeface="Arial" panose="020B0604020202020204" pitchFamily="34" charset="0"/>
        <a:buChar char="•"/>
        <a:tabLst/>
        <a:defRPr sz="1400" b="0" i="0" kern="1200">
          <a:solidFill>
            <a:schemeClr val="tx1"/>
          </a:solidFill>
          <a:latin typeface="+mn-lt"/>
          <a:ea typeface="+mn-ea"/>
          <a:cs typeface="+mn-cs"/>
        </a:defRPr>
      </a:lvl3pPr>
      <a:lvl4pPr marL="744538" indent="-173038" algn="l" defTabSz="685800" rtl="0" eaLnBrk="1" latinLnBrk="0" hangingPunct="1">
        <a:lnSpc>
          <a:spcPct val="110000"/>
        </a:lnSpc>
        <a:spcBef>
          <a:spcPts val="375"/>
        </a:spcBef>
        <a:buFont typeface="System Font Regular"/>
        <a:buChar char="–"/>
        <a:tabLst/>
        <a:defRPr sz="1400" b="0" i="0" kern="1200">
          <a:solidFill>
            <a:schemeClr val="tx1"/>
          </a:solidFill>
          <a:latin typeface="+mn-lt"/>
          <a:ea typeface="+mn-ea"/>
          <a:cs typeface="+mn-cs"/>
        </a:defRPr>
      </a:lvl4pPr>
      <a:lvl5pPr marL="914400" indent="-169863" algn="l" defTabSz="685800" rtl="0" eaLnBrk="1" latinLnBrk="0" hangingPunct="1">
        <a:lnSpc>
          <a:spcPct val="110000"/>
        </a:lnSpc>
        <a:spcBef>
          <a:spcPts val="375"/>
        </a:spcBef>
        <a:buClr>
          <a:schemeClr val="tx2"/>
        </a:buClr>
        <a:buFont typeface="Arial" panose="020B0604020202020204" pitchFamily="34" charset="0"/>
        <a:buChar char="•"/>
        <a:tabLst/>
        <a:defRPr sz="1400" b="0" i="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84" userDrawn="1">
          <p15:clr>
            <a:srgbClr val="F26B43"/>
          </p15:clr>
        </p15:guide>
        <p15:guide id="3" pos="1728" userDrawn="1">
          <p15:clr>
            <a:srgbClr val="F26B43"/>
          </p15:clr>
        </p15:guide>
        <p15:guide id="4" pos="3072" userDrawn="1">
          <p15:clr>
            <a:srgbClr val="F26B43"/>
          </p15:clr>
        </p15:guide>
        <p15:guide id="5" pos="44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www.fcc.gov/ecfs/search/search-filings/results?q=(proceedings.name:(%2221-456%22))" TargetMode="External"/><Relationship Id="rId2" Type="http://schemas.openxmlformats.org/officeDocument/2006/relationships/hyperlink" Target="https://www.federalregister.gov/documents/2023/06/21/2023-12802/revising-spectrum-sharing-rules-for-non-geostationary-orbit-fixed-satellite-service-system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cc.gov/ecfs/search/search-filings/results?q=(proceedings.name:(%2222-352%22))" TargetMode="External"/><Relationship Id="rId2" Type="http://schemas.openxmlformats.org/officeDocument/2006/relationships/hyperlink" Target="https://www.federalregister.gov/documents/2023/07/10/2023-13500/expanding-use-of-the-127-1325-ghz-band-for-mobile-broadband-or-other-expanded-us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fcc.gov/ecfs/search/search-filings/results?q=(proceedings.name:(%2220-443%22))" TargetMode="External"/><Relationship Id="rId2" Type="http://schemas.openxmlformats.org/officeDocument/2006/relationships/hyperlink" Target="https://www.federalregister.gov/documents/2023/07/10/2023-13501/expanding-flexible-use-of-the-122-127-ghz-band"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C497-24A2-7295-997C-40784EC88B98}"/>
              </a:ext>
            </a:extLst>
          </p:cNvPr>
          <p:cNvSpPr>
            <a:spLocks noGrp="1"/>
          </p:cNvSpPr>
          <p:nvPr>
            <p:ph type="ctrTitle"/>
          </p:nvPr>
        </p:nvSpPr>
        <p:spPr/>
        <p:txBody>
          <a:bodyPr/>
          <a:lstStyle/>
          <a:p>
            <a:r>
              <a:rPr lang="en-US" dirty="0"/>
              <a:t>Committee Updates: </a:t>
            </a:r>
            <a:br>
              <a:rPr lang="en-US" dirty="0"/>
            </a:br>
            <a:r>
              <a:rPr lang="en-US" dirty="0"/>
              <a:t>Quarterly Meeting</a:t>
            </a:r>
          </a:p>
        </p:txBody>
      </p:sp>
      <p:sp>
        <p:nvSpPr>
          <p:cNvPr id="3" name="Subtitle 2">
            <a:extLst>
              <a:ext uri="{FF2B5EF4-FFF2-40B4-BE49-F238E27FC236}">
                <a16:creationId xmlns:a16="http://schemas.microsoft.com/office/drawing/2014/main" id="{5CDFE5A8-CB6A-A915-7C04-4652BC5B4185}"/>
              </a:ext>
            </a:extLst>
          </p:cNvPr>
          <p:cNvSpPr>
            <a:spLocks noGrp="1"/>
          </p:cNvSpPr>
          <p:nvPr>
            <p:ph type="subTitle" idx="1"/>
          </p:nvPr>
        </p:nvSpPr>
        <p:spPr/>
        <p:txBody>
          <a:bodyPr/>
          <a:lstStyle/>
          <a:p>
            <a:r>
              <a:rPr lang="en-US" dirty="0"/>
              <a:t>October 12, 2023</a:t>
            </a:r>
          </a:p>
        </p:txBody>
      </p:sp>
    </p:spTree>
    <p:extLst>
      <p:ext uri="{BB962C8B-B14F-4D97-AF65-F5344CB8AC3E}">
        <p14:creationId xmlns:p14="http://schemas.microsoft.com/office/powerpoint/2010/main" val="3538587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Mobile &amp; Personal Communications Committee – </a:t>
            </a:r>
            <a:br>
              <a:rPr lang="en-US" dirty="0"/>
            </a:br>
            <a:r>
              <a:rPr lang="en-US" dirty="0"/>
              <a:t>Bob Simmonds</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2</a:t>
            </a:fld>
            <a:endParaRPr lang="en-US" dirty="0"/>
          </a:p>
        </p:txBody>
      </p:sp>
    </p:spTree>
    <p:extLst>
      <p:ext uri="{BB962C8B-B14F-4D97-AF65-F5344CB8AC3E}">
        <p14:creationId xmlns:p14="http://schemas.microsoft.com/office/powerpoint/2010/main" val="4034326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Advanced Wireless Services Subcommittee – </a:t>
            </a:r>
            <a:br>
              <a:rPr lang="en-US" dirty="0"/>
            </a:br>
            <a:r>
              <a:rPr lang="en-US" dirty="0"/>
              <a:t>Geoff Catliff</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3</a:t>
            </a:fld>
            <a:endParaRPr lang="en-US" dirty="0"/>
          </a:p>
        </p:txBody>
      </p:sp>
    </p:spTree>
    <p:extLst>
      <p:ext uri="{BB962C8B-B14F-4D97-AF65-F5344CB8AC3E}">
        <p14:creationId xmlns:p14="http://schemas.microsoft.com/office/powerpoint/2010/main" val="237439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9645C-BD21-68A6-A5DE-B4D65E0A418F}"/>
              </a:ext>
            </a:extLst>
          </p:cNvPr>
          <p:cNvSpPr>
            <a:spLocks noGrp="1"/>
          </p:cNvSpPr>
          <p:nvPr>
            <p:ph type="title"/>
          </p:nvPr>
        </p:nvSpPr>
        <p:spPr/>
        <p:txBody>
          <a:bodyPr/>
          <a:lstStyle/>
          <a:p>
            <a:r>
              <a:rPr lang="en-US" dirty="0"/>
              <a:t>SRSP-521 Issue 1 (NCL)</a:t>
            </a:r>
            <a:endParaRPr lang="en-CA" dirty="0"/>
          </a:p>
        </p:txBody>
      </p:sp>
      <p:sp>
        <p:nvSpPr>
          <p:cNvPr id="3" name="Content Placeholder 2">
            <a:extLst>
              <a:ext uri="{FF2B5EF4-FFF2-40B4-BE49-F238E27FC236}">
                <a16:creationId xmlns:a16="http://schemas.microsoft.com/office/drawing/2014/main" id="{C741049B-AA03-3044-83F9-FE775D0085F7}"/>
              </a:ext>
            </a:extLst>
          </p:cNvPr>
          <p:cNvSpPr>
            <a:spLocks noGrp="1"/>
          </p:cNvSpPr>
          <p:nvPr>
            <p:ph idx="1"/>
          </p:nvPr>
        </p:nvSpPr>
        <p:spPr/>
        <p:txBody>
          <a:bodyPr>
            <a:normAutofit lnSpcReduction="10000"/>
          </a:bodyPr>
          <a:lstStyle/>
          <a:p>
            <a:pPr marL="0" indent="0">
              <a:buNone/>
            </a:pPr>
            <a:r>
              <a:rPr lang="en-US" dirty="0"/>
              <a:t> </a:t>
            </a:r>
          </a:p>
          <a:p>
            <a:r>
              <a:rPr lang="en-US" dirty="0"/>
              <a:t>Chaired by Brenda Bouchette</a:t>
            </a:r>
          </a:p>
          <a:p>
            <a:r>
              <a:rPr lang="en-US" dirty="0"/>
              <a:t>Technical Requirements for Non-Competitive Local Licensed Services, Including Fixed and/or Mobile Systems and Flexible Use Broadband Systems in the Band 3900-3980 MHz</a:t>
            </a:r>
          </a:p>
          <a:p>
            <a:pPr lvl="1"/>
            <a:r>
              <a:rPr lang="en-US" dirty="0"/>
              <a:t>Includes AWS subcommittee members and participants from aviation industry, including Transport Canada</a:t>
            </a:r>
          </a:p>
          <a:p>
            <a:pPr lvl="1"/>
            <a:r>
              <a:rPr lang="en-US" dirty="0"/>
              <a:t>Very contentious with differing interpretations of the NCL Policy Decision; also, RSS-198 was issued for consultation in advance of SRSP-521</a:t>
            </a:r>
          </a:p>
          <a:p>
            <a:r>
              <a:rPr lang="en-CA" dirty="0"/>
              <a:t>4 meetings held</a:t>
            </a:r>
          </a:p>
          <a:p>
            <a:r>
              <a:rPr lang="en-CA" dirty="0"/>
              <a:t>Combined RABC comments submitted September 7, 2023.</a:t>
            </a:r>
          </a:p>
        </p:txBody>
      </p:sp>
      <p:sp>
        <p:nvSpPr>
          <p:cNvPr id="4" name="Footer Placeholder 3">
            <a:extLst>
              <a:ext uri="{FF2B5EF4-FFF2-40B4-BE49-F238E27FC236}">
                <a16:creationId xmlns:a16="http://schemas.microsoft.com/office/drawing/2014/main" id="{0A9D1218-B403-CBD5-A2FC-1B12B03CE9BE}"/>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5FC3664A-460E-6FA9-9238-54F00BEA30E8}"/>
              </a:ext>
            </a:extLst>
          </p:cNvPr>
          <p:cNvSpPr>
            <a:spLocks noGrp="1"/>
          </p:cNvSpPr>
          <p:nvPr>
            <p:ph type="sldNum" sz="quarter" idx="12"/>
          </p:nvPr>
        </p:nvSpPr>
        <p:spPr/>
        <p:txBody>
          <a:bodyPr/>
          <a:lstStyle/>
          <a:p>
            <a:fld id="{063B7BF2-75DA-8445-8A40-5E9019216AA6}" type="slidenum">
              <a:rPr lang="en-US" smtClean="0"/>
              <a:t>4</a:t>
            </a:fld>
            <a:endParaRPr lang="en-US" dirty="0"/>
          </a:p>
        </p:txBody>
      </p:sp>
    </p:spTree>
    <p:extLst>
      <p:ext uri="{BB962C8B-B14F-4D97-AF65-F5344CB8AC3E}">
        <p14:creationId xmlns:p14="http://schemas.microsoft.com/office/powerpoint/2010/main" val="3269467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9645C-BD21-68A6-A5DE-B4D65E0A418F}"/>
              </a:ext>
            </a:extLst>
          </p:cNvPr>
          <p:cNvSpPr>
            <a:spLocks noGrp="1"/>
          </p:cNvSpPr>
          <p:nvPr>
            <p:ph type="title"/>
          </p:nvPr>
        </p:nvSpPr>
        <p:spPr>
          <a:xfrm>
            <a:off x="609599" y="278198"/>
            <a:ext cx="7924801" cy="1253235"/>
          </a:xfrm>
        </p:spPr>
        <p:txBody>
          <a:bodyPr>
            <a:normAutofit fontScale="90000"/>
          </a:bodyPr>
          <a:lstStyle/>
          <a:p>
            <a:r>
              <a:rPr lang="en-US" dirty="0"/>
              <a:t>RSS-252, Issue 2, </a:t>
            </a:r>
            <a:br>
              <a:rPr lang="en-US" dirty="0"/>
            </a:br>
            <a:r>
              <a:rPr lang="en-US" dirty="0"/>
              <a:t>Intelligent Transportation Systems’ On-Board Units in the 5895 – 5925 MHz Band</a:t>
            </a:r>
            <a:endParaRPr lang="en-CA" dirty="0"/>
          </a:p>
        </p:txBody>
      </p:sp>
      <p:sp>
        <p:nvSpPr>
          <p:cNvPr id="3" name="Content Placeholder 2">
            <a:extLst>
              <a:ext uri="{FF2B5EF4-FFF2-40B4-BE49-F238E27FC236}">
                <a16:creationId xmlns:a16="http://schemas.microsoft.com/office/drawing/2014/main" id="{C741049B-AA03-3044-83F9-FE775D0085F7}"/>
              </a:ext>
            </a:extLst>
          </p:cNvPr>
          <p:cNvSpPr>
            <a:spLocks noGrp="1"/>
          </p:cNvSpPr>
          <p:nvPr>
            <p:ph idx="1"/>
          </p:nvPr>
        </p:nvSpPr>
        <p:spPr/>
        <p:txBody>
          <a:bodyPr/>
          <a:lstStyle/>
          <a:p>
            <a:pPr marL="0" indent="0">
              <a:buNone/>
            </a:pPr>
            <a:r>
              <a:rPr lang="en-US" dirty="0"/>
              <a:t> </a:t>
            </a:r>
          </a:p>
          <a:p>
            <a:r>
              <a:rPr lang="en-CA" dirty="0"/>
              <a:t>Chaired by Martin McCulloch</a:t>
            </a:r>
          </a:p>
          <a:p>
            <a:r>
              <a:rPr lang="en-CA" dirty="0"/>
              <a:t>One meeting held</a:t>
            </a:r>
          </a:p>
          <a:p>
            <a:r>
              <a:rPr lang="en-CA" dirty="0"/>
              <a:t>Comments submitted June 29, 2023.</a:t>
            </a:r>
          </a:p>
          <a:p>
            <a:endParaRPr lang="en-CA" dirty="0"/>
          </a:p>
        </p:txBody>
      </p:sp>
      <p:sp>
        <p:nvSpPr>
          <p:cNvPr id="4" name="Footer Placeholder 3">
            <a:extLst>
              <a:ext uri="{FF2B5EF4-FFF2-40B4-BE49-F238E27FC236}">
                <a16:creationId xmlns:a16="http://schemas.microsoft.com/office/drawing/2014/main" id="{0A9D1218-B403-CBD5-A2FC-1B12B03CE9BE}"/>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5FC3664A-460E-6FA9-9238-54F00BEA30E8}"/>
              </a:ext>
            </a:extLst>
          </p:cNvPr>
          <p:cNvSpPr>
            <a:spLocks noGrp="1"/>
          </p:cNvSpPr>
          <p:nvPr>
            <p:ph type="sldNum" sz="quarter" idx="12"/>
          </p:nvPr>
        </p:nvSpPr>
        <p:spPr/>
        <p:txBody>
          <a:bodyPr/>
          <a:lstStyle/>
          <a:p>
            <a:fld id="{063B7BF2-75DA-8445-8A40-5E9019216AA6}" type="slidenum">
              <a:rPr lang="en-US" smtClean="0"/>
              <a:t>5</a:t>
            </a:fld>
            <a:endParaRPr lang="en-US" dirty="0"/>
          </a:p>
        </p:txBody>
      </p:sp>
    </p:spTree>
    <p:extLst>
      <p:ext uri="{BB962C8B-B14F-4D97-AF65-F5344CB8AC3E}">
        <p14:creationId xmlns:p14="http://schemas.microsoft.com/office/powerpoint/2010/main" val="1374029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Public Safety Subcommittee – </a:t>
            </a:r>
            <a:br>
              <a:rPr lang="en-US" dirty="0"/>
            </a:br>
            <a:r>
              <a:rPr lang="en-US" dirty="0"/>
              <a:t>Martin McCulloch</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6</a:t>
            </a:fld>
            <a:endParaRPr lang="en-US" dirty="0"/>
          </a:p>
        </p:txBody>
      </p:sp>
    </p:spTree>
    <p:extLst>
      <p:ext uri="{BB962C8B-B14F-4D97-AF65-F5344CB8AC3E}">
        <p14:creationId xmlns:p14="http://schemas.microsoft.com/office/powerpoint/2010/main" val="1268909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84F250F-2038-271B-4ED5-5E7B052DE6F1}"/>
              </a:ext>
            </a:extLst>
          </p:cNvPr>
          <p:cNvSpPr>
            <a:spLocks noGrp="1"/>
          </p:cNvSpPr>
          <p:nvPr>
            <p:ph type="title"/>
          </p:nvPr>
        </p:nvSpPr>
        <p:spPr/>
        <p:txBody>
          <a:bodyPr/>
          <a:lstStyle/>
          <a:p>
            <a:r>
              <a:rPr lang="en-US" dirty="0"/>
              <a:t>Activity</a:t>
            </a:r>
            <a:endParaRPr lang="en-CA" dirty="0"/>
          </a:p>
        </p:txBody>
      </p:sp>
      <p:sp>
        <p:nvSpPr>
          <p:cNvPr id="9" name="Content Placeholder 8">
            <a:extLst>
              <a:ext uri="{FF2B5EF4-FFF2-40B4-BE49-F238E27FC236}">
                <a16:creationId xmlns:a16="http://schemas.microsoft.com/office/drawing/2014/main" id="{332D94C5-11DD-5614-0126-1527B8B20313}"/>
              </a:ext>
            </a:extLst>
          </p:cNvPr>
          <p:cNvSpPr>
            <a:spLocks noGrp="1"/>
          </p:cNvSpPr>
          <p:nvPr>
            <p:ph sz="half" idx="2"/>
          </p:nvPr>
        </p:nvSpPr>
        <p:spPr/>
        <p:txBody>
          <a:bodyPr>
            <a:normAutofit/>
          </a:bodyPr>
          <a:lstStyle/>
          <a:p>
            <a:r>
              <a:rPr lang="en-US" dirty="0"/>
              <a:t>Intrinsically Safe (IS) radio equipment: </a:t>
            </a:r>
          </a:p>
          <a:p>
            <a:pPr lvl="1"/>
            <a:r>
              <a:rPr lang="en-US" dirty="0"/>
              <a:t>CECA and partnering agencies (public safety, oil/gas, nuclear)</a:t>
            </a:r>
          </a:p>
          <a:p>
            <a:pPr lvl="1"/>
            <a:r>
              <a:rPr lang="en-US" dirty="0"/>
              <a:t>Continuing talks with CSA.</a:t>
            </a:r>
          </a:p>
          <a:p>
            <a:endParaRPr lang="en-CA" dirty="0"/>
          </a:p>
        </p:txBody>
      </p:sp>
      <p:sp>
        <p:nvSpPr>
          <p:cNvPr id="5" name="Footer Placeholder 4">
            <a:extLst>
              <a:ext uri="{FF2B5EF4-FFF2-40B4-BE49-F238E27FC236}">
                <a16:creationId xmlns:a16="http://schemas.microsoft.com/office/drawing/2014/main" id="{6645BA66-16A9-AF0E-0C61-3EFC913A04A0}"/>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6" name="Slide Number Placeholder 5">
            <a:extLst>
              <a:ext uri="{FF2B5EF4-FFF2-40B4-BE49-F238E27FC236}">
                <a16:creationId xmlns:a16="http://schemas.microsoft.com/office/drawing/2014/main" id="{74355BD9-FE4E-4A6B-0B59-9663655AC182}"/>
              </a:ext>
            </a:extLst>
          </p:cNvPr>
          <p:cNvSpPr>
            <a:spLocks noGrp="1"/>
          </p:cNvSpPr>
          <p:nvPr>
            <p:ph type="sldNum" sz="quarter" idx="12"/>
          </p:nvPr>
        </p:nvSpPr>
        <p:spPr/>
        <p:txBody>
          <a:bodyPr/>
          <a:lstStyle/>
          <a:p>
            <a:fld id="{063B7BF2-75DA-8445-8A40-5E9019216AA6}" type="slidenum">
              <a:rPr lang="en-US" smtClean="0"/>
              <a:t>7</a:t>
            </a:fld>
            <a:endParaRPr lang="en-US" dirty="0"/>
          </a:p>
        </p:txBody>
      </p:sp>
    </p:spTree>
    <p:extLst>
      <p:ext uri="{BB962C8B-B14F-4D97-AF65-F5344CB8AC3E}">
        <p14:creationId xmlns:p14="http://schemas.microsoft.com/office/powerpoint/2010/main" val="2199666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Fixed Wireless Communications Committee – </a:t>
            </a:r>
            <a:br>
              <a:rPr lang="en-US" dirty="0"/>
            </a:br>
            <a:r>
              <a:rPr lang="en-US" dirty="0"/>
              <a:t>Jean-Yves Bernard</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8</a:t>
            </a:fld>
            <a:endParaRPr lang="en-US" dirty="0"/>
          </a:p>
        </p:txBody>
      </p:sp>
    </p:spTree>
    <p:extLst>
      <p:ext uri="{BB962C8B-B14F-4D97-AF65-F5344CB8AC3E}">
        <p14:creationId xmlns:p14="http://schemas.microsoft.com/office/powerpoint/2010/main" val="226042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D87DE4-6522-96FE-54BA-B23F592C5441}"/>
              </a:ext>
            </a:extLst>
          </p:cNvPr>
          <p:cNvSpPr>
            <a:spLocks noGrp="1"/>
          </p:cNvSpPr>
          <p:nvPr>
            <p:ph type="title"/>
          </p:nvPr>
        </p:nvSpPr>
        <p:spPr/>
        <p:txBody>
          <a:bodyPr/>
          <a:lstStyle/>
          <a:p>
            <a:r>
              <a:rPr lang="en-US" dirty="0"/>
              <a:t>SRSP-303.65, Issue 3</a:t>
            </a:r>
            <a:endParaRPr lang="en-CA" dirty="0"/>
          </a:p>
        </p:txBody>
      </p:sp>
      <p:sp>
        <p:nvSpPr>
          <p:cNvPr id="7" name="Content Placeholder 6">
            <a:extLst>
              <a:ext uri="{FF2B5EF4-FFF2-40B4-BE49-F238E27FC236}">
                <a16:creationId xmlns:a16="http://schemas.microsoft.com/office/drawing/2014/main" id="{EADA224D-BE30-C2C2-5C64-A2154B9E7924}"/>
              </a:ext>
            </a:extLst>
          </p:cNvPr>
          <p:cNvSpPr>
            <a:spLocks noGrp="1"/>
          </p:cNvSpPr>
          <p:nvPr>
            <p:ph sz="half" idx="1"/>
          </p:nvPr>
        </p:nvSpPr>
        <p:spPr/>
        <p:txBody>
          <a:bodyPr>
            <a:normAutofit fontScale="85000" lnSpcReduction="10000"/>
          </a:bodyPr>
          <a:lstStyle/>
          <a:p>
            <a:r>
              <a:rPr lang="en-US" dirty="0"/>
              <a:t>“Technical Requirements for Wireless Broadband Services (WBS) in the Band 3650-3700 MHz”</a:t>
            </a:r>
          </a:p>
          <a:p>
            <a:r>
              <a:rPr lang="en-US" dirty="0"/>
              <a:t>The Department proposed to update SRSP-303.65, reflecting SLPB-002-021 decision on moratorium for issuing new </a:t>
            </a:r>
            <a:r>
              <a:rPr lang="en-US" dirty="0" err="1"/>
              <a:t>licences</a:t>
            </a:r>
            <a:r>
              <a:rPr lang="en-US" dirty="0"/>
              <a:t> for WBS and/or deployment of new stations in 3650-3700 MHz in certain areas, and the coexistence measures between WBS and other services, indicating these changes were in sections 2 and 6</a:t>
            </a:r>
          </a:p>
          <a:p>
            <a:r>
              <a:rPr lang="en-US" dirty="0"/>
              <a:t>This activity was assigned to FWCC with ISED setting a 30-day RABC consultation period on the basis changes were limited to sections 2 and 6, and therefore requesting response by </a:t>
            </a:r>
            <a:br>
              <a:rPr lang="en-US" dirty="0"/>
            </a:br>
            <a:r>
              <a:rPr lang="en-US" dirty="0"/>
              <a:t>August 11</a:t>
            </a:r>
          </a:p>
          <a:p>
            <a:r>
              <a:rPr lang="en-US" dirty="0"/>
              <a:t>Two meetings held (July 20 &amp; August 3)</a:t>
            </a:r>
          </a:p>
          <a:p>
            <a:r>
              <a:rPr lang="en-US" dirty="0"/>
              <a:t>Comments submitted August 9, 2023.</a:t>
            </a:r>
          </a:p>
          <a:p>
            <a:endParaRPr lang="en-CA" dirty="0"/>
          </a:p>
        </p:txBody>
      </p:sp>
      <p:sp>
        <p:nvSpPr>
          <p:cNvPr id="4" name="Footer Placeholder 3">
            <a:extLst>
              <a:ext uri="{FF2B5EF4-FFF2-40B4-BE49-F238E27FC236}">
                <a16:creationId xmlns:a16="http://schemas.microsoft.com/office/drawing/2014/main" id="{F2085517-09C7-E354-79BD-EE234B09AA6B}"/>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27D13103-9A6D-5FCC-92A7-986E3E4A9BA6}"/>
              </a:ext>
            </a:extLst>
          </p:cNvPr>
          <p:cNvSpPr>
            <a:spLocks noGrp="1"/>
          </p:cNvSpPr>
          <p:nvPr>
            <p:ph type="sldNum" sz="quarter" idx="12"/>
          </p:nvPr>
        </p:nvSpPr>
        <p:spPr/>
        <p:txBody>
          <a:bodyPr/>
          <a:lstStyle/>
          <a:p>
            <a:fld id="{063B7BF2-75DA-8445-8A40-5E9019216AA6}" type="slidenum">
              <a:rPr lang="en-US" smtClean="0"/>
              <a:t>9</a:t>
            </a:fld>
            <a:endParaRPr lang="en-US" dirty="0"/>
          </a:p>
        </p:txBody>
      </p:sp>
    </p:spTree>
    <p:extLst>
      <p:ext uri="{BB962C8B-B14F-4D97-AF65-F5344CB8AC3E}">
        <p14:creationId xmlns:p14="http://schemas.microsoft.com/office/powerpoint/2010/main" val="1019937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D87DE4-6522-96FE-54BA-B23F592C5441}"/>
              </a:ext>
            </a:extLst>
          </p:cNvPr>
          <p:cNvSpPr>
            <a:spLocks noGrp="1"/>
          </p:cNvSpPr>
          <p:nvPr>
            <p:ph type="title"/>
          </p:nvPr>
        </p:nvSpPr>
        <p:spPr/>
        <p:txBody>
          <a:bodyPr/>
          <a:lstStyle/>
          <a:p>
            <a:r>
              <a:rPr lang="en-US" dirty="0"/>
              <a:t>RSS-198, Issue 1</a:t>
            </a:r>
            <a:endParaRPr lang="en-CA" dirty="0"/>
          </a:p>
        </p:txBody>
      </p:sp>
      <p:sp>
        <p:nvSpPr>
          <p:cNvPr id="7" name="Content Placeholder 6">
            <a:extLst>
              <a:ext uri="{FF2B5EF4-FFF2-40B4-BE49-F238E27FC236}">
                <a16:creationId xmlns:a16="http://schemas.microsoft.com/office/drawing/2014/main" id="{EADA224D-BE30-C2C2-5C64-A2154B9E7924}"/>
              </a:ext>
            </a:extLst>
          </p:cNvPr>
          <p:cNvSpPr>
            <a:spLocks noGrp="1"/>
          </p:cNvSpPr>
          <p:nvPr>
            <p:ph sz="half" idx="1"/>
          </p:nvPr>
        </p:nvSpPr>
        <p:spPr/>
        <p:txBody>
          <a:bodyPr>
            <a:normAutofit fontScale="85000" lnSpcReduction="20000"/>
          </a:bodyPr>
          <a:lstStyle/>
          <a:p>
            <a:r>
              <a:rPr lang="en-US" dirty="0"/>
              <a:t>“Flexible Use Broadband Equipment Operating in the Band 3900-3980 MHz”</a:t>
            </a:r>
          </a:p>
          <a:p>
            <a:r>
              <a:rPr lang="en-US" dirty="0"/>
              <a:t>ISED provided a draft on May 3, 2023; comments due July 14, 2023</a:t>
            </a:r>
          </a:p>
          <a:p>
            <a:r>
              <a:rPr lang="en-US" dirty="0"/>
              <a:t>A first meeting was held on May 29th where the Department highlighted that</a:t>
            </a:r>
          </a:p>
          <a:p>
            <a:pPr lvl="1"/>
            <a:r>
              <a:rPr lang="en-US" dirty="0"/>
              <a:t>The RSS was issued to meet deadlines associated with the transition period</a:t>
            </a:r>
          </a:p>
          <a:p>
            <a:pPr lvl="1"/>
            <a:r>
              <a:rPr lang="en-US" dirty="0"/>
              <a:t>The corresponding draft SRSP will be provided later</a:t>
            </a:r>
          </a:p>
          <a:p>
            <a:pPr lvl="1"/>
            <a:r>
              <a:rPr lang="en-US" dirty="0"/>
              <a:t>The limits in section 5.6.2 related to unwanted emission of outdoor base station, indoor base station and fixed service equipment within 4200 MHz and 4400 MHz will not be discussed and the limits from RSS-192 will be adopted </a:t>
            </a:r>
            <a:br>
              <a:rPr lang="en-US" dirty="0"/>
            </a:br>
            <a:r>
              <a:rPr lang="en-US" dirty="0"/>
              <a:t>in RSS-198</a:t>
            </a:r>
          </a:p>
        </p:txBody>
      </p:sp>
      <p:sp>
        <p:nvSpPr>
          <p:cNvPr id="4" name="Footer Placeholder 3">
            <a:extLst>
              <a:ext uri="{FF2B5EF4-FFF2-40B4-BE49-F238E27FC236}">
                <a16:creationId xmlns:a16="http://schemas.microsoft.com/office/drawing/2014/main" id="{F2085517-09C7-E354-79BD-EE234B09AA6B}"/>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27D13103-9A6D-5FCC-92A7-986E3E4A9BA6}"/>
              </a:ext>
            </a:extLst>
          </p:cNvPr>
          <p:cNvSpPr>
            <a:spLocks noGrp="1"/>
          </p:cNvSpPr>
          <p:nvPr>
            <p:ph type="sldNum" sz="quarter" idx="12"/>
          </p:nvPr>
        </p:nvSpPr>
        <p:spPr/>
        <p:txBody>
          <a:bodyPr/>
          <a:lstStyle/>
          <a:p>
            <a:fld id="{063B7BF2-75DA-8445-8A40-5E9019216AA6}" type="slidenum">
              <a:rPr lang="en-US" smtClean="0"/>
              <a:t>10</a:t>
            </a:fld>
            <a:endParaRPr lang="en-US" dirty="0"/>
          </a:p>
        </p:txBody>
      </p:sp>
    </p:spTree>
    <p:extLst>
      <p:ext uri="{BB962C8B-B14F-4D97-AF65-F5344CB8AC3E}">
        <p14:creationId xmlns:p14="http://schemas.microsoft.com/office/powerpoint/2010/main" val="2109929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D87DE4-6522-96FE-54BA-B23F592C5441}"/>
              </a:ext>
            </a:extLst>
          </p:cNvPr>
          <p:cNvSpPr>
            <a:spLocks noGrp="1"/>
          </p:cNvSpPr>
          <p:nvPr>
            <p:ph type="title"/>
          </p:nvPr>
        </p:nvSpPr>
        <p:spPr/>
        <p:txBody>
          <a:bodyPr/>
          <a:lstStyle/>
          <a:p>
            <a:r>
              <a:rPr lang="en-US" dirty="0"/>
              <a:t>RSS-198, Issue 1</a:t>
            </a:r>
            <a:endParaRPr lang="en-CA" dirty="0"/>
          </a:p>
        </p:txBody>
      </p:sp>
      <p:sp>
        <p:nvSpPr>
          <p:cNvPr id="7" name="Content Placeholder 6">
            <a:extLst>
              <a:ext uri="{FF2B5EF4-FFF2-40B4-BE49-F238E27FC236}">
                <a16:creationId xmlns:a16="http://schemas.microsoft.com/office/drawing/2014/main" id="{EADA224D-BE30-C2C2-5C64-A2154B9E7924}"/>
              </a:ext>
            </a:extLst>
          </p:cNvPr>
          <p:cNvSpPr>
            <a:spLocks noGrp="1"/>
          </p:cNvSpPr>
          <p:nvPr>
            <p:ph sz="half" idx="2"/>
          </p:nvPr>
        </p:nvSpPr>
        <p:spPr/>
        <p:txBody>
          <a:bodyPr>
            <a:normAutofit/>
          </a:bodyPr>
          <a:lstStyle/>
          <a:p>
            <a:r>
              <a:rPr lang="en-US" dirty="0"/>
              <a:t>Following June Quarterly Meeting, 4 more meetings took place to finalize the activities of the working  group</a:t>
            </a:r>
          </a:p>
          <a:p>
            <a:r>
              <a:rPr lang="en-US" dirty="0"/>
              <a:t>It should be noted there has been difficult discussions, the main aspect being lack of common understanding on the specific intent of RSS and SRSP documents and their interrelations</a:t>
            </a:r>
          </a:p>
          <a:p>
            <a:r>
              <a:rPr lang="en-US" dirty="0"/>
              <a:t>Despite the above, RABC was able to provide feedback to ISED on July 14, 2023.</a:t>
            </a:r>
          </a:p>
          <a:p>
            <a:pPr marL="0" indent="0">
              <a:buNone/>
            </a:pPr>
            <a:endParaRPr lang="en-US" dirty="0"/>
          </a:p>
        </p:txBody>
      </p:sp>
      <p:sp>
        <p:nvSpPr>
          <p:cNvPr id="4" name="Footer Placeholder 3">
            <a:extLst>
              <a:ext uri="{FF2B5EF4-FFF2-40B4-BE49-F238E27FC236}">
                <a16:creationId xmlns:a16="http://schemas.microsoft.com/office/drawing/2014/main" id="{F2085517-09C7-E354-79BD-EE234B09AA6B}"/>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27D13103-9A6D-5FCC-92A7-986E3E4A9BA6}"/>
              </a:ext>
            </a:extLst>
          </p:cNvPr>
          <p:cNvSpPr>
            <a:spLocks noGrp="1"/>
          </p:cNvSpPr>
          <p:nvPr>
            <p:ph type="sldNum" sz="quarter" idx="12"/>
          </p:nvPr>
        </p:nvSpPr>
        <p:spPr/>
        <p:txBody>
          <a:bodyPr/>
          <a:lstStyle/>
          <a:p>
            <a:fld id="{063B7BF2-75DA-8445-8A40-5E9019216AA6}" type="slidenum">
              <a:rPr lang="en-US" smtClean="0"/>
              <a:t>11</a:t>
            </a:fld>
            <a:endParaRPr lang="en-US" dirty="0"/>
          </a:p>
        </p:txBody>
      </p:sp>
    </p:spTree>
    <p:extLst>
      <p:ext uri="{BB962C8B-B14F-4D97-AF65-F5344CB8AC3E}">
        <p14:creationId xmlns:p14="http://schemas.microsoft.com/office/powerpoint/2010/main" val="149910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Broadcasting Committee – </a:t>
            </a:r>
            <a:br>
              <a:rPr lang="en-US" dirty="0"/>
            </a:br>
            <a:r>
              <a:rPr lang="en-US" dirty="0"/>
              <a:t>Kirk Nesbitt</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12</a:t>
            </a:fld>
            <a:endParaRPr lang="en-US" dirty="0"/>
          </a:p>
        </p:txBody>
      </p:sp>
    </p:spTree>
    <p:extLst>
      <p:ext uri="{BB962C8B-B14F-4D97-AF65-F5344CB8AC3E}">
        <p14:creationId xmlns:p14="http://schemas.microsoft.com/office/powerpoint/2010/main" val="3219213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Radio Working Group – </a:t>
            </a:r>
            <a:br>
              <a:rPr lang="en-US" dirty="0"/>
            </a:br>
            <a:r>
              <a:rPr lang="en-US" dirty="0"/>
              <a:t>Rob Brown</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13</a:t>
            </a:fld>
            <a:endParaRPr lang="en-US" dirty="0"/>
          </a:p>
        </p:txBody>
      </p:sp>
    </p:spTree>
    <p:extLst>
      <p:ext uri="{BB962C8B-B14F-4D97-AF65-F5344CB8AC3E}">
        <p14:creationId xmlns:p14="http://schemas.microsoft.com/office/powerpoint/2010/main" val="1200740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5EB46C-035D-891D-08E7-8B8AC2E45F8A}"/>
              </a:ext>
            </a:extLst>
          </p:cNvPr>
          <p:cNvSpPr>
            <a:spLocks noGrp="1"/>
          </p:cNvSpPr>
          <p:nvPr>
            <p:ph type="title"/>
          </p:nvPr>
        </p:nvSpPr>
        <p:spPr/>
        <p:txBody>
          <a:bodyPr>
            <a:normAutofit fontScale="90000"/>
          </a:bodyPr>
          <a:lstStyle/>
          <a:p>
            <a:r>
              <a:rPr lang="en-CA" dirty="0"/>
              <a:t>BPR-3, Issue 7, Applications Procedures and Rules for FM Broadcasting Undertakings</a:t>
            </a:r>
          </a:p>
        </p:txBody>
      </p:sp>
      <p:sp>
        <p:nvSpPr>
          <p:cNvPr id="6" name="Content Placeholder 5">
            <a:extLst>
              <a:ext uri="{FF2B5EF4-FFF2-40B4-BE49-F238E27FC236}">
                <a16:creationId xmlns:a16="http://schemas.microsoft.com/office/drawing/2014/main" id="{1C9C35E7-864E-0E2A-7C78-400845D092E9}"/>
              </a:ext>
            </a:extLst>
          </p:cNvPr>
          <p:cNvSpPr>
            <a:spLocks noGrp="1"/>
          </p:cNvSpPr>
          <p:nvPr>
            <p:ph idx="1"/>
          </p:nvPr>
        </p:nvSpPr>
        <p:spPr/>
        <p:txBody>
          <a:bodyPr/>
          <a:lstStyle/>
          <a:p>
            <a:r>
              <a:rPr lang="en-CA" dirty="0"/>
              <a:t>Sets forth specific requirements applicable to FM transmitters in the 88 - 108 MHz band. BPR-3 prescribes the required information for filing broadcasting certificate applications and specifies the technical standards and requirements as well as operational terms and conditions applicable to analog and digital FM broadcasting undertakings</a:t>
            </a:r>
          </a:p>
          <a:p>
            <a:r>
              <a:rPr lang="en-CA" dirty="0"/>
              <a:t>Main changes proposed</a:t>
            </a:r>
          </a:p>
          <a:p>
            <a:pPr lvl="1"/>
            <a:r>
              <a:rPr lang="en-CA" dirty="0"/>
              <a:t>New procedure for the adoption of in-Band On-Channel (IBOC) digital radio broadcasting</a:t>
            </a:r>
          </a:p>
          <a:p>
            <a:pPr lvl="1"/>
            <a:r>
              <a:rPr lang="en-CA" dirty="0"/>
              <a:t>Transition to on-line applications</a:t>
            </a:r>
          </a:p>
          <a:p>
            <a:pPr lvl="1"/>
            <a:r>
              <a:rPr lang="en-CA" dirty="0"/>
              <a:t>Editorial Updates</a:t>
            </a:r>
          </a:p>
        </p:txBody>
      </p:sp>
      <p:sp>
        <p:nvSpPr>
          <p:cNvPr id="3" name="Footer Placeholder 2">
            <a:extLst>
              <a:ext uri="{FF2B5EF4-FFF2-40B4-BE49-F238E27FC236}">
                <a16:creationId xmlns:a16="http://schemas.microsoft.com/office/drawing/2014/main" id="{3DF70995-E46B-EF5B-6E97-EB4741F84C28}"/>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3927A3E6-E2E9-B4A1-AE6F-62A0853E6B2E}"/>
              </a:ext>
            </a:extLst>
          </p:cNvPr>
          <p:cNvSpPr>
            <a:spLocks noGrp="1"/>
          </p:cNvSpPr>
          <p:nvPr>
            <p:ph type="sldNum" sz="quarter" idx="12"/>
          </p:nvPr>
        </p:nvSpPr>
        <p:spPr/>
        <p:txBody>
          <a:bodyPr/>
          <a:lstStyle/>
          <a:p>
            <a:fld id="{063B7BF2-75DA-8445-8A40-5E9019216AA6}" type="slidenum">
              <a:rPr lang="en-US" smtClean="0"/>
              <a:pPr/>
              <a:t>14</a:t>
            </a:fld>
            <a:endParaRPr lang="en-US" dirty="0"/>
          </a:p>
        </p:txBody>
      </p:sp>
    </p:spTree>
    <p:extLst>
      <p:ext uri="{BB962C8B-B14F-4D97-AF65-F5344CB8AC3E}">
        <p14:creationId xmlns:p14="http://schemas.microsoft.com/office/powerpoint/2010/main" val="1329806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2882-52ED-B31D-0176-EB425233D2F1}"/>
              </a:ext>
            </a:extLst>
          </p:cNvPr>
          <p:cNvSpPr>
            <a:spLocks noGrp="1"/>
          </p:cNvSpPr>
          <p:nvPr>
            <p:ph type="title"/>
          </p:nvPr>
        </p:nvSpPr>
        <p:spPr/>
        <p:txBody>
          <a:bodyPr/>
          <a:lstStyle/>
          <a:p>
            <a:r>
              <a:rPr lang="en-CA" dirty="0"/>
              <a:t>BPR-3, Issue 7</a:t>
            </a:r>
          </a:p>
        </p:txBody>
      </p:sp>
      <p:sp>
        <p:nvSpPr>
          <p:cNvPr id="3" name="Content Placeholder 2">
            <a:extLst>
              <a:ext uri="{FF2B5EF4-FFF2-40B4-BE49-F238E27FC236}">
                <a16:creationId xmlns:a16="http://schemas.microsoft.com/office/drawing/2014/main" id="{2EC34E20-DE1D-0C6A-1955-7F4DB53ABC6F}"/>
              </a:ext>
            </a:extLst>
          </p:cNvPr>
          <p:cNvSpPr>
            <a:spLocks noGrp="1"/>
          </p:cNvSpPr>
          <p:nvPr>
            <p:ph sz="half" idx="2"/>
          </p:nvPr>
        </p:nvSpPr>
        <p:spPr/>
        <p:txBody>
          <a:bodyPr/>
          <a:lstStyle/>
          <a:p>
            <a:r>
              <a:rPr lang="en-CA" dirty="0"/>
              <a:t>4 meetings held</a:t>
            </a:r>
          </a:p>
          <a:p>
            <a:r>
              <a:rPr lang="en-CA" dirty="0"/>
              <a:t>Initial comments provided to ISED on October 3, 2023, following 3 working group meetings</a:t>
            </a:r>
          </a:p>
          <a:p>
            <a:r>
              <a:rPr lang="en-CA" dirty="0"/>
              <a:t>Additional meeting held to gather additional supporting evidence to make further recommendations as well as to address a proposal from NAV CANADA. Target date to provide additional feedback in end of October.</a:t>
            </a:r>
          </a:p>
        </p:txBody>
      </p:sp>
      <p:sp>
        <p:nvSpPr>
          <p:cNvPr id="4" name="Footer Placeholder 3">
            <a:extLst>
              <a:ext uri="{FF2B5EF4-FFF2-40B4-BE49-F238E27FC236}">
                <a16:creationId xmlns:a16="http://schemas.microsoft.com/office/drawing/2014/main" id="{79A6AA95-4AD5-E8D3-14C8-29EA263FC0DF}"/>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66524A58-46ED-EC51-D96C-ED40DC283BD9}"/>
              </a:ext>
            </a:extLst>
          </p:cNvPr>
          <p:cNvSpPr>
            <a:spLocks noGrp="1"/>
          </p:cNvSpPr>
          <p:nvPr>
            <p:ph type="sldNum" sz="quarter" idx="12"/>
          </p:nvPr>
        </p:nvSpPr>
        <p:spPr/>
        <p:txBody>
          <a:bodyPr/>
          <a:lstStyle/>
          <a:p>
            <a:fld id="{063B7BF2-75DA-8445-8A40-5E9019216AA6}" type="slidenum">
              <a:rPr lang="en-US" smtClean="0"/>
              <a:pPr/>
              <a:t>15</a:t>
            </a:fld>
            <a:endParaRPr lang="en-US" dirty="0"/>
          </a:p>
        </p:txBody>
      </p:sp>
    </p:spTree>
    <p:extLst>
      <p:ext uri="{BB962C8B-B14F-4D97-AF65-F5344CB8AC3E}">
        <p14:creationId xmlns:p14="http://schemas.microsoft.com/office/powerpoint/2010/main" val="1222613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EMC Committee– Glenn </a:t>
            </a:r>
            <a:r>
              <a:rPr lang="en-US" dirty="0" err="1"/>
              <a:t>MacDonell</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16</a:t>
            </a:fld>
            <a:endParaRPr lang="en-US" dirty="0"/>
          </a:p>
        </p:txBody>
      </p:sp>
    </p:spTree>
    <p:extLst>
      <p:ext uri="{BB962C8B-B14F-4D97-AF65-F5344CB8AC3E}">
        <p14:creationId xmlns:p14="http://schemas.microsoft.com/office/powerpoint/2010/main" val="1303925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5BDE7-0B06-E87B-775F-E568E126444C}"/>
              </a:ext>
            </a:extLst>
          </p:cNvPr>
          <p:cNvSpPr>
            <a:spLocks noGrp="1"/>
          </p:cNvSpPr>
          <p:nvPr>
            <p:ph type="title"/>
          </p:nvPr>
        </p:nvSpPr>
        <p:spPr>
          <a:xfrm>
            <a:off x="609599" y="278198"/>
            <a:ext cx="7924801" cy="1862835"/>
          </a:xfrm>
        </p:spPr>
        <p:txBody>
          <a:bodyPr>
            <a:normAutofit fontScale="90000"/>
          </a:bodyPr>
          <a:lstStyle/>
          <a:p>
            <a:r>
              <a:rPr lang="en-CA" dirty="0"/>
              <a:t>RSS-102 Issue 6  - Radio Frequency (RF) Exposure Compliance of Radiocommunication Apparatus (All Frequency Bands) </a:t>
            </a:r>
            <a:r>
              <a:rPr lang="en-CA" b="1" dirty="0"/>
              <a:t>and associated companion documents</a:t>
            </a:r>
          </a:p>
        </p:txBody>
      </p:sp>
      <p:sp>
        <p:nvSpPr>
          <p:cNvPr id="3" name="Content Placeholder 2">
            <a:extLst>
              <a:ext uri="{FF2B5EF4-FFF2-40B4-BE49-F238E27FC236}">
                <a16:creationId xmlns:a16="http://schemas.microsoft.com/office/drawing/2014/main" id="{2E31AEED-495E-D8A0-2D5B-83FD4F2F0DCE}"/>
              </a:ext>
            </a:extLst>
          </p:cNvPr>
          <p:cNvSpPr>
            <a:spLocks noGrp="1"/>
          </p:cNvSpPr>
          <p:nvPr>
            <p:ph idx="1"/>
          </p:nvPr>
        </p:nvSpPr>
        <p:spPr>
          <a:xfrm>
            <a:off x="609598" y="2312020"/>
            <a:ext cx="7924802" cy="2091304"/>
          </a:xfrm>
        </p:spPr>
        <p:txBody>
          <a:bodyPr/>
          <a:lstStyle/>
          <a:p>
            <a:r>
              <a:rPr lang="en-CA" dirty="0"/>
              <a:t>One meeting held with no concerns identified</a:t>
            </a:r>
          </a:p>
          <a:p>
            <a:r>
              <a:rPr lang="en-CA" dirty="0"/>
              <a:t>10 sets of comments received from outside Canada via the WTO portal; comments forwarded to the Department</a:t>
            </a:r>
          </a:p>
          <a:p>
            <a:r>
              <a:rPr lang="en-CA" dirty="0"/>
              <a:t>Letter to ISED closing the RABC review submitted on September 5, 2023.</a:t>
            </a:r>
          </a:p>
        </p:txBody>
      </p:sp>
      <p:sp>
        <p:nvSpPr>
          <p:cNvPr id="4" name="Footer Placeholder 3">
            <a:extLst>
              <a:ext uri="{FF2B5EF4-FFF2-40B4-BE49-F238E27FC236}">
                <a16:creationId xmlns:a16="http://schemas.microsoft.com/office/drawing/2014/main" id="{A20F0771-5F9F-7D48-E7E5-4AE17A932A84}"/>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A172B31C-7628-0125-B462-A727655CE895}"/>
              </a:ext>
            </a:extLst>
          </p:cNvPr>
          <p:cNvSpPr>
            <a:spLocks noGrp="1"/>
          </p:cNvSpPr>
          <p:nvPr>
            <p:ph type="sldNum" sz="quarter" idx="12"/>
          </p:nvPr>
        </p:nvSpPr>
        <p:spPr/>
        <p:txBody>
          <a:bodyPr/>
          <a:lstStyle/>
          <a:p>
            <a:fld id="{063B7BF2-75DA-8445-8A40-5E9019216AA6}" type="slidenum">
              <a:rPr lang="en-US" smtClean="0"/>
              <a:t>17</a:t>
            </a:fld>
            <a:endParaRPr lang="en-US" dirty="0"/>
          </a:p>
        </p:txBody>
      </p:sp>
    </p:spTree>
    <p:extLst>
      <p:ext uri="{BB962C8B-B14F-4D97-AF65-F5344CB8AC3E}">
        <p14:creationId xmlns:p14="http://schemas.microsoft.com/office/powerpoint/2010/main" val="2751198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E4300A-024F-E591-9472-BEC5C0020CAD}"/>
              </a:ext>
            </a:extLst>
          </p:cNvPr>
          <p:cNvSpPr>
            <a:spLocks noGrp="1"/>
          </p:cNvSpPr>
          <p:nvPr>
            <p:ph type="title"/>
          </p:nvPr>
        </p:nvSpPr>
        <p:spPr/>
        <p:txBody>
          <a:bodyPr/>
          <a:lstStyle/>
          <a:p>
            <a:r>
              <a:rPr lang="en-CA" dirty="0"/>
              <a:t>ICES-GEN, Issue 2</a:t>
            </a:r>
          </a:p>
        </p:txBody>
      </p:sp>
      <p:sp>
        <p:nvSpPr>
          <p:cNvPr id="7" name="Content Placeholder 6">
            <a:extLst>
              <a:ext uri="{FF2B5EF4-FFF2-40B4-BE49-F238E27FC236}">
                <a16:creationId xmlns:a16="http://schemas.microsoft.com/office/drawing/2014/main" id="{0227CF28-5504-1B52-4741-33B68252773C}"/>
              </a:ext>
            </a:extLst>
          </p:cNvPr>
          <p:cNvSpPr>
            <a:spLocks noGrp="1"/>
          </p:cNvSpPr>
          <p:nvPr>
            <p:ph sz="half" idx="1"/>
          </p:nvPr>
        </p:nvSpPr>
        <p:spPr/>
        <p:txBody>
          <a:bodyPr/>
          <a:lstStyle/>
          <a:p>
            <a:r>
              <a:rPr lang="en-CA" dirty="0"/>
              <a:t>General requirements for compliance of interference-causing equipment</a:t>
            </a:r>
          </a:p>
          <a:p>
            <a:r>
              <a:rPr lang="en-CA" dirty="0"/>
              <a:t>One meeting held to review the document with no concerns raised</a:t>
            </a:r>
          </a:p>
          <a:p>
            <a:r>
              <a:rPr lang="en-CA" dirty="0"/>
              <a:t>5 comments received via the WTO portal and forwarded to ISED</a:t>
            </a:r>
          </a:p>
          <a:p>
            <a:r>
              <a:rPr lang="en-CA" dirty="0"/>
              <a:t>Letter to close the RABC review submitted on September 21, 2023.</a:t>
            </a:r>
          </a:p>
        </p:txBody>
      </p:sp>
      <p:sp>
        <p:nvSpPr>
          <p:cNvPr id="4" name="Footer Placeholder 3">
            <a:extLst>
              <a:ext uri="{FF2B5EF4-FFF2-40B4-BE49-F238E27FC236}">
                <a16:creationId xmlns:a16="http://schemas.microsoft.com/office/drawing/2014/main" id="{DEBA3DAF-4F8E-0447-7169-175346BF0A6D}"/>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2E45944F-14D4-586E-0389-F4404DE14EB0}"/>
              </a:ext>
            </a:extLst>
          </p:cNvPr>
          <p:cNvSpPr>
            <a:spLocks noGrp="1"/>
          </p:cNvSpPr>
          <p:nvPr>
            <p:ph type="sldNum" sz="quarter" idx="12"/>
          </p:nvPr>
        </p:nvSpPr>
        <p:spPr/>
        <p:txBody>
          <a:bodyPr/>
          <a:lstStyle/>
          <a:p>
            <a:fld id="{063B7BF2-75DA-8445-8A40-5E9019216AA6}" type="slidenum">
              <a:rPr lang="en-US" smtClean="0"/>
              <a:t>18</a:t>
            </a:fld>
            <a:endParaRPr lang="en-US" dirty="0"/>
          </a:p>
        </p:txBody>
      </p:sp>
    </p:spTree>
    <p:extLst>
      <p:ext uri="{BB962C8B-B14F-4D97-AF65-F5344CB8AC3E}">
        <p14:creationId xmlns:p14="http://schemas.microsoft.com/office/powerpoint/2010/main" val="392162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New: Unmanned Aerial Vehicles Committee</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19</a:t>
            </a:fld>
            <a:endParaRPr lang="en-US" dirty="0"/>
          </a:p>
        </p:txBody>
      </p:sp>
    </p:spTree>
    <p:extLst>
      <p:ext uri="{BB962C8B-B14F-4D97-AF65-F5344CB8AC3E}">
        <p14:creationId xmlns:p14="http://schemas.microsoft.com/office/powerpoint/2010/main" val="1192051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1B49D-FDCB-80B3-A0D6-FBE84E7538B7}"/>
              </a:ext>
            </a:extLst>
          </p:cNvPr>
          <p:cNvSpPr>
            <a:spLocks noGrp="1"/>
          </p:cNvSpPr>
          <p:nvPr>
            <p:ph type="title"/>
          </p:nvPr>
        </p:nvSpPr>
        <p:spPr/>
        <p:txBody>
          <a:bodyPr/>
          <a:lstStyle/>
          <a:p>
            <a:r>
              <a:rPr lang="en-US" dirty="0"/>
              <a:t>Draft Terms of Reference</a:t>
            </a:r>
          </a:p>
        </p:txBody>
      </p:sp>
      <p:sp>
        <p:nvSpPr>
          <p:cNvPr id="3" name="Content Placeholder 2">
            <a:extLst>
              <a:ext uri="{FF2B5EF4-FFF2-40B4-BE49-F238E27FC236}">
                <a16:creationId xmlns:a16="http://schemas.microsoft.com/office/drawing/2014/main" id="{1FE08D89-3F03-7645-394C-D66B3708B8B1}"/>
              </a:ext>
            </a:extLst>
          </p:cNvPr>
          <p:cNvSpPr>
            <a:spLocks noGrp="1"/>
          </p:cNvSpPr>
          <p:nvPr>
            <p:ph idx="1"/>
          </p:nvPr>
        </p:nvSpPr>
        <p:spPr>
          <a:xfrm>
            <a:off x="609598" y="1294109"/>
            <a:ext cx="7924802" cy="3378630"/>
          </a:xfrm>
        </p:spPr>
        <p:txBody>
          <a:bodyPr>
            <a:normAutofit lnSpcReduction="10000"/>
          </a:bodyPr>
          <a:lstStyle/>
          <a:p>
            <a:r>
              <a:rPr lang="en-US" dirty="0"/>
              <a:t>Standing Committee created by Executive Committee June 6, 2023</a:t>
            </a:r>
          </a:p>
          <a:p>
            <a:r>
              <a:rPr lang="en-US" dirty="0"/>
              <a:t>Purpose: to provide advice on matters regarding current and future spectrum requirements of UAV’s applications</a:t>
            </a:r>
          </a:p>
          <a:p>
            <a:pPr lvl="1"/>
            <a:r>
              <a:rPr lang="en-US" dirty="0"/>
              <a:t>Non radio spectrum aspects such as, but not limited to, Transport Canada regulations and international airspace regulations are out of scope of this committee</a:t>
            </a:r>
          </a:p>
          <a:p>
            <a:r>
              <a:rPr lang="en-US" dirty="0"/>
              <a:t>Scope twofold:</a:t>
            </a:r>
          </a:p>
          <a:p>
            <a:pPr lvl="1"/>
            <a:r>
              <a:rPr lang="en-US" dirty="0"/>
              <a:t>Perform study of a factual worldwide information, including spectrum usage technical as well as other non-technical relevant information (such as regulatory and market data) </a:t>
            </a:r>
          </a:p>
          <a:p>
            <a:pPr lvl="2"/>
            <a:r>
              <a:rPr lang="en-US" dirty="0"/>
              <a:t>information review could also be complemented by including recommendations to ISED on ways to move forward in assisting to the development of spectrum and technical regulations for the use of UAVs in Canada</a:t>
            </a:r>
          </a:p>
          <a:p>
            <a:pPr lvl="1"/>
            <a:r>
              <a:rPr lang="en-US" dirty="0"/>
              <a:t>reply to any request from ISED on UAVs or in case of significant development impacting future use of radio spectrum by UAVs</a:t>
            </a:r>
          </a:p>
          <a:p>
            <a:endParaRPr lang="en-US" dirty="0"/>
          </a:p>
          <a:p>
            <a:endParaRPr lang="en-US" dirty="0"/>
          </a:p>
        </p:txBody>
      </p:sp>
      <p:sp>
        <p:nvSpPr>
          <p:cNvPr id="4" name="Footer Placeholder 3">
            <a:extLst>
              <a:ext uri="{FF2B5EF4-FFF2-40B4-BE49-F238E27FC236}">
                <a16:creationId xmlns:a16="http://schemas.microsoft.com/office/drawing/2014/main" id="{A7DC5953-9EE0-570B-0EF2-E62141781EEF}"/>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89CBCB3F-4DF8-74AC-7ACE-9FB764AC866B}"/>
              </a:ext>
            </a:extLst>
          </p:cNvPr>
          <p:cNvSpPr>
            <a:spLocks noGrp="1"/>
          </p:cNvSpPr>
          <p:nvPr>
            <p:ph type="sldNum" sz="quarter" idx="12"/>
          </p:nvPr>
        </p:nvSpPr>
        <p:spPr/>
        <p:txBody>
          <a:bodyPr/>
          <a:lstStyle/>
          <a:p>
            <a:fld id="{063B7BF2-75DA-8445-8A40-5E9019216AA6}" type="slidenum">
              <a:rPr lang="en-US" smtClean="0"/>
              <a:t>20</a:t>
            </a:fld>
            <a:endParaRPr lang="en-US" dirty="0"/>
          </a:p>
        </p:txBody>
      </p:sp>
    </p:spTree>
    <p:extLst>
      <p:ext uri="{BB962C8B-B14F-4D97-AF65-F5344CB8AC3E}">
        <p14:creationId xmlns:p14="http://schemas.microsoft.com/office/powerpoint/2010/main" val="1144207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CEA1C-03E8-19B0-49E9-5FED237DC7B3}"/>
              </a:ext>
            </a:extLst>
          </p:cNvPr>
          <p:cNvSpPr>
            <a:spLocks noGrp="1"/>
          </p:cNvSpPr>
          <p:nvPr>
            <p:ph type="title"/>
          </p:nvPr>
        </p:nvSpPr>
        <p:spPr/>
        <p:txBody>
          <a:bodyPr/>
          <a:lstStyle/>
          <a:p>
            <a:r>
              <a:rPr lang="en-US" dirty="0"/>
              <a:t>Potential study elements</a:t>
            </a:r>
          </a:p>
        </p:txBody>
      </p:sp>
      <p:sp>
        <p:nvSpPr>
          <p:cNvPr id="3" name="Content Placeholder 2">
            <a:extLst>
              <a:ext uri="{FF2B5EF4-FFF2-40B4-BE49-F238E27FC236}">
                <a16:creationId xmlns:a16="http://schemas.microsoft.com/office/drawing/2014/main" id="{FC4F987D-7775-DF71-0B5D-D98758AF98EF}"/>
              </a:ext>
            </a:extLst>
          </p:cNvPr>
          <p:cNvSpPr>
            <a:spLocks noGrp="1"/>
          </p:cNvSpPr>
          <p:nvPr>
            <p:ph idx="1"/>
          </p:nvPr>
        </p:nvSpPr>
        <p:spPr/>
        <p:txBody>
          <a:bodyPr>
            <a:normAutofit/>
          </a:bodyPr>
          <a:lstStyle/>
          <a:p>
            <a:r>
              <a:rPr lang="en-US" dirty="0"/>
              <a:t>ICAO and ITU-R activities on UAVs, including WRC agenda items and relevant Study Groups’ activities</a:t>
            </a:r>
          </a:p>
          <a:p>
            <a:r>
              <a:rPr lang="en-US" dirty="0"/>
              <a:t>Work from other standardization organizations on UAVs, such as 3GPP </a:t>
            </a:r>
          </a:p>
          <a:p>
            <a:r>
              <a:rPr lang="en-US" dirty="0"/>
              <a:t>Work of relevant associations on UAVs, such as GSMA and GUTMA</a:t>
            </a:r>
          </a:p>
          <a:p>
            <a:r>
              <a:rPr lang="en-US" dirty="0"/>
              <a:t>Countries regulatory body activities on UAVs, such as U.S. FCC, U.K. </a:t>
            </a:r>
            <a:r>
              <a:rPr lang="en-US" dirty="0" err="1"/>
              <a:t>Ofcom</a:t>
            </a:r>
            <a:r>
              <a:rPr lang="en-US" dirty="0"/>
              <a:t>, ECC, CEPT</a:t>
            </a:r>
          </a:p>
          <a:p>
            <a:r>
              <a:rPr lang="en-US" dirty="0"/>
              <a:t>UAV trials results and deployment data, </a:t>
            </a:r>
          </a:p>
          <a:p>
            <a:r>
              <a:rPr lang="en-US" dirty="0"/>
              <a:t>UAV vendor information</a:t>
            </a:r>
          </a:p>
          <a:p>
            <a:endParaRPr lang="en-US" dirty="0"/>
          </a:p>
          <a:p>
            <a:endParaRPr lang="en-US" dirty="0"/>
          </a:p>
        </p:txBody>
      </p:sp>
      <p:sp>
        <p:nvSpPr>
          <p:cNvPr id="4" name="Footer Placeholder 3">
            <a:extLst>
              <a:ext uri="{FF2B5EF4-FFF2-40B4-BE49-F238E27FC236}">
                <a16:creationId xmlns:a16="http://schemas.microsoft.com/office/drawing/2014/main" id="{56681CBE-8C39-6DD5-E171-341C3C4AC76C}"/>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CC273242-ED98-A47E-DB3E-5490A8D971A8}"/>
              </a:ext>
            </a:extLst>
          </p:cNvPr>
          <p:cNvSpPr>
            <a:spLocks noGrp="1"/>
          </p:cNvSpPr>
          <p:nvPr>
            <p:ph type="sldNum" sz="quarter" idx="12"/>
          </p:nvPr>
        </p:nvSpPr>
        <p:spPr/>
        <p:txBody>
          <a:bodyPr/>
          <a:lstStyle/>
          <a:p>
            <a:fld id="{063B7BF2-75DA-8445-8A40-5E9019216AA6}" type="slidenum">
              <a:rPr lang="en-US" smtClean="0"/>
              <a:t>21</a:t>
            </a:fld>
            <a:endParaRPr lang="en-US" dirty="0"/>
          </a:p>
        </p:txBody>
      </p:sp>
    </p:spTree>
    <p:extLst>
      <p:ext uri="{BB962C8B-B14F-4D97-AF65-F5344CB8AC3E}">
        <p14:creationId xmlns:p14="http://schemas.microsoft.com/office/powerpoint/2010/main" val="1844053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25AA5-B599-ECAF-BDBF-ECAFED500A90}"/>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8F8D0371-6E87-9124-4DA9-3E61B57FBC02}"/>
              </a:ext>
            </a:extLst>
          </p:cNvPr>
          <p:cNvSpPr>
            <a:spLocks noGrp="1"/>
          </p:cNvSpPr>
          <p:nvPr>
            <p:ph sz="half" idx="2"/>
          </p:nvPr>
        </p:nvSpPr>
        <p:spPr/>
        <p:txBody>
          <a:bodyPr/>
          <a:lstStyle/>
          <a:p>
            <a:r>
              <a:rPr lang="en-US" dirty="0"/>
              <a:t>Call for participation</a:t>
            </a:r>
          </a:p>
          <a:p>
            <a:r>
              <a:rPr lang="en-US" dirty="0"/>
              <a:t>Select Committee Chair</a:t>
            </a:r>
          </a:p>
          <a:p>
            <a:r>
              <a:rPr lang="en-US" dirty="0"/>
              <a:t>Finalize Terms of Reference</a:t>
            </a:r>
          </a:p>
          <a:p>
            <a:r>
              <a:rPr lang="en-US" dirty="0"/>
              <a:t>Prepare Workplan</a:t>
            </a:r>
          </a:p>
          <a:p>
            <a:endParaRPr lang="en-US" dirty="0"/>
          </a:p>
        </p:txBody>
      </p:sp>
      <p:sp>
        <p:nvSpPr>
          <p:cNvPr id="4" name="Footer Placeholder 3">
            <a:extLst>
              <a:ext uri="{FF2B5EF4-FFF2-40B4-BE49-F238E27FC236}">
                <a16:creationId xmlns:a16="http://schemas.microsoft.com/office/drawing/2014/main" id="{E6C0643E-2175-421F-312D-A127E3BB2329}"/>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61EEB1B1-D6B5-DA29-DF77-1D70F15736BD}"/>
              </a:ext>
            </a:extLst>
          </p:cNvPr>
          <p:cNvSpPr>
            <a:spLocks noGrp="1"/>
          </p:cNvSpPr>
          <p:nvPr>
            <p:ph type="sldNum" sz="quarter" idx="12"/>
          </p:nvPr>
        </p:nvSpPr>
        <p:spPr/>
        <p:txBody>
          <a:bodyPr/>
          <a:lstStyle/>
          <a:p>
            <a:fld id="{063B7BF2-75DA-8445-8A40-5E9019216AA6}" type="slidenum">
              <a:rPr lang="en-US" smtClean="0"/>
              <a:pPr/>
              <a:t>22</a:t>
            </a:fld>
            <a:endParaRPr lang="en-US" dirty="0"/>
          </a:p>
        </p:txBody>
      </p:sp>
    </p:spTree>
    <p:extLst>
      <p:ext uri="{BB962C8B-B14F-4D97-AF65-F5344CB8AC3E}">
        <p14:creationId xmlns:p14="http://schemas.microsoft.com/office/powerpoint/2010/main" val="2045698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DCF-2E49-026A-8E55-0A9CF4752001}"/>
              </a:ext>
            </a:extLst>
          </p:cNvPr>
          <p:cNvSpPr>
            <a:spLocks noGrp="1"/>
          </p:cNvSpPr>
          <p:nvPr>
            <p:ph type="title"/>
          </p:nvPr>
        </p:nvSpPr>
        <p:spPr/>
        <p:txBody>
          <a:bodyPr/>
          <a:lstStyle/>
          <a:p>
            <a:r>
              <a:rPr lang="en-US" dirty="0"/>
              <a:t>FCC Update – Frank Korinek</a:t>
            </a:r>
            <a:endParaRPr lang="en-CA" dirty="0"/>
          </a:p>
        </p:txBody>
      </p:sp>
      <p:sp>
        <p:nvSpPr>
          <p:cNvPr id="3" name="Footer Placeholder 2">
            <a:extLst>
              <a:ext uri="{FF2B5EF4-FFF2-40B4-BE49-F238E27FC236}">
                <a16:creationId xmlns:a16="http://schemas.microsoft.com/office/drawing/2014/main" id="{77114397-9B80-7FD3-B79A-3F3CA05284FE}"/>
              </a:ext>
            </a:extLst>
          </p:cNvPr>
          <p:cNvSpPr>
            <a:spLocks noGrp="1"/>
          </p:cNvSpPr>
          <p:nvPr>
            <p:ph type="ftr" sz="quarter" idx="11"/>
          </p:nvPr>
        </p:nvSpPr>
        <p:spPr/>
        <p:txBody>
          <a:bodyPr/>
          <a:lstStyle/>
          <a:p>
            <a:r>
              <a:rPr lang="en-US" sz="700" b="1"/>
              <a:t>CLARITY</a:t>
            </a:r>
            <a:r>
              <a:rPr lang="en-US" sz="700"/>
              <a:t> through collaboration. 	</a:t>
            </a:r>
            <a:r>
              <a:rPr lang="en-US" sz="600"/>
              <a:t>Radio Advisory Board of Canada</a:t>
            </a:r>
            <a:endParaRPr lang="en-US" sz="600" dirty="0"/>
          </a:p>
        </p:txBody>
      </p:sp>
      <p:sp>
        <p:nvSpPr>
          <p:cNvPr id="4" name="Slide Number Placeholder 3">
            <a:extLst>
              <a:ext uri="{FF2B5EF4-FFF2-40B4-BE49-F238E27FC236}">
                <a16:creationId xmlns:a16="http://schemas.microsoft.com/office/drawing/2014/main" id="{5072DE82-D2BF-E78B-F001-5675AF88421E}"/>
              </a:ext>
            </a:extLst>
          </p:cNvPr>
          <p:cNvSpPr>
            <a:spLocks noGrp="1"/>
          </p:cNvSpPr>
          <p:nvPr>
            <p:ph type="sldNum" sz="quarter" idx="12"/>
          </p:nvPr>
        </p:nvSpPr>
        <p:spPr/>
        <p:txBody>
          <a:bodyPr/>
          <a:lstStyle/>
          <a:p>
            <a:fld id="{063B7BF2-75DA-8445-8A40-5E9019216AA6}" type="slidenum">
              <a:rPr lang="en-US" smtClean="0"/>
              <a:pPr/>
              <a:t>23</a:t>
            </a:fld>
            <a:endParaRPr lang="en-US" dirty="0"/>
          </a:p>
        </p:txBody>
      </p:sp>
    </p:spTree>
    <p:extLst>
      <p:ext uri="{BB962C8B-B14F-4D97-AF65-F5344CB8AC3E}">
        <p14:creationId xmlns:p14="http://schemas.microsoft.com/office/powerpoint/2010/main" val="394455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9645C-BD21-68A6-A5DE-B4D65E0A418F}"/>
              </a:ext>
            </a:extLst>
          </p:cNvPr>
          <p:cNvSpPr>
            <a:spLocks noGrp="1"/>
          </p:cNvSpPr>
          <p:nvPr>
            <p:ph type="title"/>
          </p:nvPr>
        </p:nvSpPr>
        <p:spPr>
          <a:xfrm>
            <a:off x="609599" y="278198"/>
            <a:ext cx="7924801" cy="1327577"/>
          </a:xfrm>
        </p:spPr>
        <p:txBody>
          <a:bodyPr>
            <a:normAutofit/>
          </a:bodyPr>
          <a:lstStyle/>
          <a:p>
            <a:r>
              <a:rPr lang="en-US" dirty="0"/>
              <a:t>Spectrum Sharing for Non-Geostationary Orbit, Fixed-Satellite Service Systems</a:t>
            </a:r>
            <a:endParaRPr lang="en-CA" dirty="0"/>
          </a:p>
        </p:txBody>
      </p:sp>
      <p:sp>
        <p:nvSpPr>
          <p:cNvPr id="3" name="Content Placeholder 2">
            <a:extLst>
              <a:ext uri="{FF2B5EF4-FFF2-40B4-BE49-F238E27FC236}">
                <a16:creationId xmlns:a16="http://schemas.microsoft.com/office/drawing/2014/main" id="{C741049B-AA03-3044-83F9-FE775D0085F7}"/>
              </a:ext>
            </a:extLst>
          </p:cNvPr>
          <p:cNvSpPr>
            <a:spLocks noGrp="1"/>
          </p:cNvSpPr>
          <p:nvPr>
            <p:ph idx="1"/>
          </p:nvPr>
        </p:nvSpPr>
        <p:spPr/>
        <p:txBody>
          <a:bodyPr>
            <a:normAutofit/>
          </a:bodyPr>
          <a:lstStyle/>
          <a:p>
            <a:r>
              <a:rPr lang="en-US" dirty="0"/>
              <a:t>In a </a:t>
            </a:r>
            <a:r>
              <a:rPr lang="en-US" dirty="0">
                <a:hlinkClick r:id="rId2"/>
              </a:rPr>
              <a:t>Proposed Rule</a:t>
            </a:r>
            <a:r>
              <a:rPr lang="en-US" dirty="0"/>
              <a:t>, the FCC requests comment on revisions to its rules governing spectrum sharing among a new generation of broadband satellite constellations to promote market entry, regulatory certainty, and spectrum efficiency.  The FCC asks which metrics it should use to define the protection afforded to a non-geostationary satellite orbit, fixed-satellite service (NGSO FSS) system, authorized through an earlier processing round, from an NGSO FSS system authorized through a later processing round, including the implementation of a degraded throughput methodology.  Comments were due August 7, and reply comments were due September 5.</a:t>
            </a:r>
          </a:p>
          <a:p>
            <a:endParaRPr lang="en-US" dirty="0"/>
          </a:p>
          <a:p>
            <a:r>
              <a:rPr lang="en-US" dirty="0"/>
              <a:t>FCC Docket 21-456 (</a:t>
            </a:r>
            <a:r>
              <a:rPr lang="en-US" dirty="0">
                <a:hlinkClick r:id="rId3"/>
              </a:rPr>
              <a:t>link</a:t>
            </a:r>
            <a:r>
              <a:rPr lang="en-US" dirty="0"/>
              <a:t>)</a:t>
            </a:r>
          </a:p>
          <a:p>
            <a:endParaRPr lang="en-US" dirty="0"/>
          </a:p>
          <a:p>
            <a:endParaRPr lang="en-CA" dirty="0"/>
          </a:p>
        </p:txBody>
      </p:sp>
      <p:sp>
        <p:nvSpPr>
          <p:cNvPr id="4" name="Footer Placeholder 3">
            <a:extLst>
              <a:ext uri="{FF2B5EF4-FFF2-40B4-BE49-F238E27FC236}">
                <a16:creationId xmlns:a16="http://schemas.microsoft.com/office/drawing/2014/main" id="{0A9D1218-B403-CBD5-A2FC-1B12B03CE9BE}"/>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5FC3664A-460E-6FA9-9238-54F00BEA30E8}"/>
              </a:ext>
            </a:extLst>
          </p:cNvPr>
          <p:cNvSpPr>
            <a:spLocks noGrp="1"/>
          </p:cNvSpPr>
          <p:nvPr>
            <p:ph type="sldNum" sz="quarter" idx="12"/>
          </p:nvPr>
        </p:nvSpPr>
        <p:spPr/>
        <p:txBody>
          <a:bodyPr/>
          <a:lstStyle/>
          <a:p>
            <a:fld id="{063B7BF2-75DA-8445-8A40-5E9019216AA6}" type="slidenum">
              <a:rPr lang="en-US" smtClean="0"/>
              <a:t>24</a:t>
            </a:fld>
            <a:endParaRPr lang="en-US" dirty="0"/>
          </a:p>
        </p:txBody>
      </p:sp>
    </p:spTree>
    <p:extLst>
      <p:ext uri="{BB962C8B-B14F-4D97-AF65-F5344CB8AC3E}">
        <p14:creationId xmlns:p14="http://schemas.microsoft.com/office/powerpoint/2010/main" val="2345175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9645C-BD21-68A6-A5DE-B4D65E0A418F}"/>
              </a:ext>
            </a:extLst>
          </p:cNvPr>
          <p:cNvSpPr>
            <a:spLocks noGrp="1"/>
          </p:cNvSpPr>
          <p:nvPr>
            <p:ph type="title"/>
          </p:nvPr>
        </p:nvSpPr>
        <p:spPr>
          <a:xfrm>
            <a:off x="609599" y="278199"/>
            <a:ext cx="8268930" cy="920372"/>
          </a:xfrm>
        </p:spPr>
        <p:txBody>
          <a:bodyPr/>
          <a:lstStyle/>
          <a:p>
            <a:r>
              <a:rPr lang="en-US" dirty="0"/>
              <a:t>12.7-13.25 GHz</a:t>
            </a:r>
            <a:endParaRPr lang="en-CA" dirty="0"/>
          </a:p>
        </p:txBody>
      </p:sp>
      <p:sp>
        <p:nvSpPr>
          <p:cNvPr id="3" name="Content Placeholder 2">
            <a:extLst>
              <a:ext uri="{FF2B5EF4-FFF2-40B4-BE49-F238E27FC236}">
                <a16:creationId xmlns:a16="http://schemas.microsoft.com/office/drawing/2014/main" id="{C741049B-AA03-3044-83F9-FE775D0085F7}"/>
              </a:ext>
            </a:extLst>
          </p:cNvPr>
          <p:cNvSpPr>
            <a:spLocks noGrp="1"/>
          </p:cNvSpPr>
          <p:nvPr>
            <p:ph idx="1"/>
          </p:nvPr>
        </p:nvSpPr>
        <p:spPr>
          <a:xfrm>
            <a:off x="609598" y="1658911"/>
            <a:ext cx="7924802" cy="3021244"/>
          </a:xfrm>
        </p:spPr>
        <p:txBody>
          <a:bodyPr>
            <a:normAutofit/>
          </a:bodyPr>
          <a:lstStyle/>
          <a:p>
            <a:r>
              <a:rPr lang="en-US" dirty="0"/>
              <a:t>In a </a:t>
            </a:r>
            <a:r>
              <a:rPr lang="en-US" dirty="0">
                <a:hlinkClick r:id="rId2"/>
              </a:rPr>
              <a:t>Notice of Proposed Rulemaking (NPRM)</a:t>
            </a:r>
            <a:r>
              <a:rPr lang="en-US" dirty="0"/>
              <a:t>, the FCC seeks comment on various proposed means for transitioning some or all of the 550 megahertz between 12.7–13.25 GHz (the 12.7 GHz band) to mobile broadband and other expanded use, as well as on alternative changes to the FCC’s rules that could promote use of the band on a shared basis.  Comments were due August 9, and reply comments were due September 8.</a:t>
            </a:r>
          </a:p>
          <a:p>
            <a:endParaRPr lang="en-US" dirty="0"/>
          </a:p>
          <a:p>
            <a:r>
              <a:rPr lang="en-US" dirty="0"/>
              <a:t>FCC Docket 22-352 (</a:t>
            </a:r>
            <a:r>
              <a:rPr lang="en-US" u="sng" dirty="0">
                <a:hlinkClick r:id="rId3"/>
              </a:rPr>
              <a:t>link</a:t>
            </a:r>
            <a:r>
              <a:rPr lang="en-US" dirty="0"/>
              <a:t>)</a:t>
            </a:r>
          </a:p>
          <a:p>
            <a:endParaRPr lang="en-US" dirty="0"/>
          </a:p>
          <a:p>
            <a:endParaRPr lang="en-CA" dirty="0"/>
          </a:p>
        </p:txBody>
      </p:sp>
      <p:sp>
        <p:nvSpPr>
          <p:cNvPr id="4" name="Footer Placeholder 3">
            <a:extLst>
              <a:ext uri="{FF2B5EF4-FFF2-40B4-BE49-F238E27FC236}">
                <a16:creationId xmlns:a16="http://schemas.microsoft.com/office/drawing/2014/main" id="{0A9D1218-B403-CBD5-A2FC-1B12B03CE9BE}"/>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5FC3664A-460E-6FA9-9238-54F00BEA30E8}"/>
              </a:ext>
            </a:extLst>
          </p:cNvPr>
          <p:cNvSpPr>
            <a:spLocks noGrp="1"/>
          </p:cNvSpPr>
          <p:nvPr>
            <p:ph type="sldNum" sz="quarter" idx="12"/>
          </p:nvPr>
        </p:nvSpPr>
        <p:spPr/>
        <p:txBody>
          <a:bodyPr/>
          <a:lstStyle/>
          <a:p>
            <a:fld id="{063B7BF2-75DA-8445-8A40-5E9019216AA6}" type="slidenum">
              <a:rPr lang="en-US" smtClean="0"/>
              <a:t>25</a:t>
            </a:fld>
            <a:endParaRPr lang="en-US" dirty="0"/>
          </a:p>
        </p:txBody>
      </p:sp>
    </p:spTree>
    <p:extLst>
      <p:ext uri="{BB962C8B-B14F-4D97-AF65-F5344CB8AC3E}">
        <p14:creationId xmlns:p14="http://schemas.microsoft.com/office/powerpoint/2010/main" val="4090162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9645C-BD21-68A6-A5DE-B4D65E0A418F}"/>
              </a:ext>
            </a:extLst>
          </p:cNvPr>
          <p:cNvSpPr>
            <a:spLocks noGrp="1"/>
          </p:cNvSpPr>
          <p:nvPr>
            <p:ph type="title"/>
          </p:nvPr>
        </p:nvSpPr>
        <p:spPr>
          <a:xfrm>
            <a:off x="609599" y="278199"/>
            <a:ext cx="8268930" cy="920372"/>
          </a:xfrm>
        </p:spPr>
        <p:txBody>
          <a:bodyPr/>
          <a:lstStyle/>
          <a:p>
            <a:r>
              <a:rPr lang="en-US" dirty="0"/>
              <a:t>12.3-12.7 GHz</a:t>
            </a:r>
            <a:endParaRPr lang="en-CA" dirty="0"/>
          </a:p>
        </p:txBody>
      </p:sp>
      <p:sp>
        <p:nvSpPr>
          <p:cNvPr id="3" name="Content Placeholder 2">
            <a:extLst>
              <a:ext uri="{FF2B5EF4-FFF2-40B4-BE49-F238E27FC236}">
                <a16:creationId xmlns:a16="http://schemas.microsoft.com/office/drawing/2014/main" id="{C741049B-AA03-3044-83F9-FE775D0085F7}"/>
              </a:ext>
            </a:extLst>
          </p:cNvPr>
          <p:cNvSpPr>
            <a:spLocks noGrp="1"/>
          </p:cNvSpPr>
          <p:nvPr>
            <p:ph idx="1"/>
          </p:nvPr>
        </p:nvSpPr>
        <p:spPr>
          <a:xfrm>
            <a:off x="609598" y="1658911"/>
            <a:ext cx="7924802" cy="3021244"/>
          </a:xfrm>
        </p:spPr>
        <p:txBody>
          <a:bodyPr>
            <a:normAutofit lnSpcReduction="10000"/>
          </a:bodyPr>
          <a:lstStyle/>
          <a:p>
            <a:r>
              <a:rPr lang="en-US" dirty="0"/>
              <a:t>In this </a:t>
            </a:r>
            <a:r>
              <a:rPr lang="en-US" dirty="0">
                <a:hlinkClick r:id="rId2"/>
              </a:rPr>
              <a:t>Proposed Rule</a:t>
            </a:r>
            <a:r>
              <a:rPr lang="en-US" dirty="0"/>
              <a:t>, the seeks further comment on how it could facilitate more robust terrestrial operations in the 12.2–12.7 GHz (12.2 GHz) band through additional possible terrestrial uses of the band including one-way, point-to-point or point-to-multipoint fixed links at higher powers than current Multichannel Video Distribution and Data Service (MVDDS) rules permit; two-way, point-to-point fixed links at standard part 101 power limits; two-way, point-to-multipoint links; indoor only underlay on a licensed by rule basis; unlicensed use; and expanded use through technology-based sharing using Automated Frequency Coordination.  In their responses to these inquiries, the FCC strongly encourages commenters to provide specific proposals and detailed technical data to support their proposals. Comments were due August 9, and reply </a:t>
            </a:r>
            <a:r>
              <a:rPr lang="en-US"/>
              <a:t>comments were </a:t>
            </a:r>
            <a:r>
              <a:rPr lang="en-US" dirty="0"/>
              <a:t>due September 8</a:t>
            </a:r>
          </a:p>
          <a:p>
            <a:endParaRPr lang="en-US" dirty="0"/>
          </a:p>
          <a:p>
            <a:r>
              <a:rPr lang="en-US" dirty="0"/>
              <a:t>FCC Docket 20-443 (</a:t>
            </a:r>
            <a:r>
              <a:rPr lang="en-US" u="sng" dirty="0">
                <a:hlinkClick r:id="rId3"/>
              </a:rPr>
              <a:t>link</a:t>
            </a:r>
            <a:r>
              <a:rPr lang="en-US" dirty="0"/>
              <a:t>)</a:t>
            </a:r>
          </a:p>
          <a:p>
            <a:endParaRPr lang="en-US" dirty="0"/>
          </a:p>
          <a:p>
            <a:endParaRPr lang="en-CA" dirty="0"/>
          </a:p>
        </p:txBody>
      </p:sp>
      <p:sp>
        <p:nvSpPr>
          <p:cNvPr id="4" name="Footer Placeholder 3">
            <a:extLst>
              <a:ext uri="{FF2B5EF4-FFF2-40B4-BE49-F238E27FC236}">
                <a16:creationId xmlns:a16="http://schemas.microsoft.com/office/drawing/2014/main" id="{0A9D1218-B403-CBD5-A2FC-1B12B03CE9BE}"/>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5FC3664A-460E-6FA9-9238-54F00BEA30E8}"/>
              </a:ext>
            </a:extLst>
          </p:cNvPr>
          <p:cNvSpPr>
            <a:spLocks noGrp="1"/>
          </p:cNvSpPr>
          <p:nvPr>
            <p:ph type="sldNum" sz="quarter" idx="12"/>
          </p:nvPr>
        </p:nvSpPr>
        <p:spPr/>
        <p:txBody>
          <a:bodyPr/>
          <a:lstStyle/>
          <a:p>
            <a:fld id="{063B7BF2-75DA-8445-8A40-5E9019216AA6}" type="slidenum">
              <a:rPr lang="en-US" smtClean="0"/>
              <a:t>26</a:t>
            </a:fld>
            <a:endParaRPr lang="en-US" dirty="0"/>
          </a:p>
        </p:txBody>
      </p:sp>
    </p:spTree>
    <p:extLst>
      <p:ext uri="{BB962C8B-B14F-4D97-AF65-F5344CB8AC3E}">
        <p14:creationId xmlns:p14="http://schemas.microsoft.com/office/powerpoint/2010/main" val="3247226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12D9-3CAD-8B61-1CC6-8BE625C4C38F}"/>
              </a:ext>
            </a:extLst>
          </p:cNvPr>
          <p:cNvSpPr>
            <a:spLocks noGrp="1"/>
          </p:cNvSpPr>
          <p:nvPr>
            <p:ph type="title"/>
          </p:nvPr>
        </p:nvSpPr>
        <p:spPr/>
        <p:txBody>
          <a:bodyPr/>
          <a:lstStyle/>
          <a:p>
            <a:r>
              <a:rPr lang="en-US" dirty="0"/>
              <a:t>Thank you!</a:t>
            </a:r>
            <a:endParaRPr lang="en-CA" dirty="0"/>
          </a:p>
        </p:txBody>
      </p:sp>
      <p:sp>
        <p:nvSpPr>
          <p:cNvPr id="3" name="Text Placeholder 2">
            <a:extLst>
              <a:ext uri="{FF2B5EF4-FFF2-40B4-BE49-F238E27FC236}">
                <a16:creationId xmlns:a16="http://schemas.microsoft.com/office/drawing/2014/main" id="{A357FF37-08AD-21B4-859D-10B470BDC575}"/>
              </a:ext>
            </a:extLst>
          </p:cNvPr>
          <p:cNvSpPr>
            <a:spLocks noGrp="1"/>
          </p:cNvSpPr>
          <p:nvPr>
            <p:ph type="body" idx="1"/>
          </p:nvPr>
        </p:nvSpPr>
        <p:spPr/>
        <p:txBody>
          <a:bodyPr/>
          <a:lstStyle/>
          <a:p>
            <a:pPr>
              <a:lnSpc>
                <a:spcPct val="100000"/>
              </a:lnSpc>
              <a:spcBef>
                <a:spcPts val="0"/>
              </a:spcBef>
            </a:pPr>
            <a:r>
              <a:rPr lang="en-US" b="1" dirty="0">
                <a:latin typeface="Avenir Next LT Pro Demi" panose="020B0504020202020204" pitchFamily="34" charset="77"/>
              </a:rPr>
              <a:t>Any questions?</a:t>
            </a:r>
          </a:p>
          <a:p>
            <a:pPr>
              <a:lnSpc>
                <a:spcPct val="100000"/>
              </a:lnSpc>
              <a:spcBef>
                <a:spcPts val="0"/>
              </a:spcBef>
            </a:pPr>
            <a:r>
              <a:rPr lang="en-US" dirty="0"/>
              <a:t>David </a:t>
            </a:r>
            <a:r>
              <a:rPr lang="en-US" dirty="0" err="1"/>
              <a:t>Farnes</a:t>
            </a:r>
            <a:r>
              <a:rPr lang="en-US" dirty="0"/>
              <a:t>, General Manager</a:t>
            </a:r>
          </a:p>
          <a:p>
            <a:pPr>
              <a:lnSpc>
                <a:spcPct val="100000"/>
              </a:lnSpc>
              <a:spcBef>
                <a:spcPts val="0"/>
              </a:spcBef>
            </a:pPr>
            <a:r>
              <a:rPr lang="en-US" dirty="0"/>
              <a:t>613-696-5850</a:t>
            </a:r>
          </a:p>
          <a:p>
            <a:pPr>
              <a:lnSpc>
                <a:spcPct val="100000"/>
              </a:lnSpc>
              <a:spcBef>
                <a:spcPts val="0"/>
              </a:spcBef>
            </a:pPr>
            <a:r>
              <a:rPr lang="en-US" dirty="0"/>
              <a:t>David@rabc-cccr.ca</a:t>
            </a:r>
          </a:p>
          <a:p>
            <a:pPr>
              <a:lnSpc>
                <a:spcPct val="100000"/>
              </a:lnSpc>
              <a:spcBef>
                <a:spcPts val="0"/>
              </a:spcBef>
            </a:pPr>
            <a:r>
              <a:rPr lang="en-US" dirty="0"/>
              <a:t>www.rabc-cccr.ca</a:t>
            </a:r>
          </a:p>
          <a:p>
            <a:pPr>
              <a:lnSpc>
                <a:spcPct val="100000"/>
              </a:lnSpc>
              <a:spcBef>
                <a:spcPts val="0"/>
              </a:spcBef>
            </a:pPr>
            <a:r>
              <a:rPr lang="en-US" dirty="0"/>
              <a:t>Twitter: @RABC_CCCR</a:t>
            </a:r>
          </a:p>
        </p:txBody>
      </p:sp>
      <p:sp>
        <p:nvSpPr>
          <p:cNvPr id="4" name="Footer Placeholder 3">
            <a:extLst>
              <a:ext uri="{FF2B5EF4-FFF2-40B4-BE49-F238E27FC236}">
                <a16:creationId xmlns:a16="http://schemas.microsoft.com/office/drawing/2014/main" id="{A6893C87-E786-EF6F-4A74-4C0CA47B4F03}"/>
              </a:ext>
            </a:extLst>
          </p:cNvPr>
          <p:cNvSpPr>
            <a:spLocks noGrp="1"/>
          </p:cNvSpPr>
          <p:nvPr>
            <p:ph type="ftr" sz="quarter" idx="11"/>
          </p:nvPr>
        </p:nvSpPr>
        <p:spPr/>
        <p:txBody>
          <a:bodyPr/>
          <a:lstStyle/>
          <a:p>
            <a:r>
              <a:rPr lang="en-US" sz="700" b="1">
                <a:solidFill>
                  <a:srgbClr val="000000"/>
                </a:solidFill>
              </a:rPr>
              <a:t>CLARITY</a:t>
            </a:r>
            <a:r>
              <a:rPr lang="en-US" sz="700">
                <a:solidFill>
                  <a:srgbClr val="000000"/>
                </a:solidFill>
              </a:rPr>
              <a:t> through collaboration. 	</a:t>
            </a:r>
            <a:r>
              <a:rPr lang="en-US" sz="600">
                <a:solidFill>
                  <a:srgbClr val="000000"/>
                </a:solidFill>
              </a:rPr>
              <a:t>Radio Advisory Board of Canada</a:t>
            </a:r>
            <a:endParaRPr lang="en-US" sz="600" dirty="0">
              <a:solidFill>
                <a:srgbClr val="000000"/>
              </a:solidFill>
            </a:endParaRPr>
          </a:p>
        </p:txBody>
      </p:sp>
      <p:sp>
        <p:nvSpPr>
          <p:cNvPr id="5" name="Slide Number Placeholder 4">
            <a:extLst>
              <a:ext uri="{FF2B5EF4-FFF2-40B4-BE49-F238E27FC236}">
                <a16:creationId xmlns:a16="http://schemas.microsoft.com/office/drawing/2014/main" id="{182C4631-C164-E7DF-6D6F-2A89B170C756}"/>
              </a:ext>
            </a:extLst>
          </p:cNvPr>
          <p:cNvSpPr>
            <a:spLocks noGrp="1"/>
          </p:cNvSpPr>
          <p:nvPr>
            <p:ph type="sldNum" sz="quarter" idx="12"/>
          </p:nvPr>
        </p:nvSpPr>
        <p:spPr/>
        <p:txBody>
          <a:bodyPr/>
          <a:lstStyle/>
          <a:p>
            <a:fld id="{063B7BF2-75DA-8445-8A40-5E9019216AA6}" type="slidenum">
              <a:rPr lang="en-US" smtClean="0"/>
              <a:pPr/>
              <a:t>27</a:t>
            </a:fld>
            <a:endParaRPr lang="en-US" dirty="0"/>
          </a:p>
        </p:txBody>
      </p:sp>
    </p:spTree>
    <p:extLst>
      <p:ext uri="{BB962C8B-B14F-4D97-AF65-F5344CB8AC3E}">
        <p14:creationId xmlns:p14="http://schemas.microsoft.com/office/powerpoint/2010/main" val="2198005857"/>
      </p:ext>
    </p:extLst>
  </p:cSld>
  <p:clrMapOvr>
    <a:masterClrMapping/>
  </p:clrMapOvr>
</p:sld>
</file>

<file path=ppt/theme/theme1.xml><?xml version="1.0" encoding="utf-8"?>
<a:theme xmlns:a="http://schemas.openxmlformats.org/drawingml/2006/main" name="Office Theme">
  <a:themeElements>
    <a:clrScheme name="RABC">
      <a:dk1>
        <a:srgbClr val="000000"/>
      </a:dk1>
      <a:lt1>
        <a:srgbClr val="FFFFFF"/>
      </a:lt1>
      <a:dk2>
        <a:srgbClr val="330099"/>
      </a:dk2>
      <a:lt2>
        <a:srgbClr val="DCE3EC"/>
      </a:lt2>
      <a:accent1>
        <a:srgbClr val="030361"/>
      </a:accent1>
      <a:accent2>
        <a:srgbClr val="182CA9"/>
      </a:accent2>
      <a:accent3>
        <a:srgbClr val="45A5ED"/>
      </a:accent3>
      <a:accent4>
        <a:srgbClr val="5982DB"/>
      </a:accent4>
      <a:accent5>
        <a:srgbClr val="6C4DF6"/>
      </a:accent5>
      <a:accent6>
        <a:srgbClr val="8D5DF6"/>
      </a:accent6>
      <a:hlink>
        <a:srgbClr val="8D2CF6"/>
      </a:hlink>
      <a:folHlink>
        <a:srgbClr val="666699"/>
      </a:folHlink>
    </a:clrScheme>
    <a:fontScheme name="RABC">
      <a:majorFont>
        <a:latin typeface="Avenir Next LT Pro Demi"/>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ABC_16298_Concept_Lorem_Ipsum_WAVE" id="{59620BD4-30C9-AF47-BFC9-F439F04CF226}" vid="{83DEDECE-54A6-7A44-8C35-E7A2415387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967</TotalTime>
  <Words>1665</Words>
  <Application>Microsoft Macintosh PowerPoint</Application>
  <PresentationFormat>On-screen Show (16:9)</PresentationFormat>
  <Paragraphs>155</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Avenir Next LT Pro</vt:lpstr>
      <vt:lpstr>Avenir Next LT Pro Demi</vt:lpstr>
      <vt:lpstr>AvenirNext LT Pro Regular</vt:lpstr>
      <vt:lpstr>Calibri</vt:lpstr>
      <vt:lpstr>System Font Regular</vt:lpstr>
      <vt:lpstr>Wingdings</vt:lpstr>
      <vt:lpstr>Office Theme</vt:lpstr>
      <vt:lpstr>Committee Updates:  Quarterly Meeting</vt:lpstr>
      <vt:lpstr>Mobile &amp; Personal Communications Committee –  Bob Simmonds</vt:lpstr>
      <vt:lpstr>Advanced Wireless Services Subcommittee –  Geoff Catliff</vt:lpstr>
      <vt:lpstr>SRSP-521 Issue 1 (NCL)</vt:lpstr>
      <vt:lpstr>RSS-252, Issue 2,  Intelligent Transportation Systems’ On-Board Units in the 5895 – 5925 MHz Band</vt:lpstr>
      <vt:lpstr>Public Safety Subcommittee –  Martin McCulloch</vt:lpstr>
      <vt:lpstr>Activity</vt:lpstr>
      <vt:lpstr>Fixed Wireless Communications Committee –  Jean-Yves Bernard</vt:lpstr>
      <vt:lpstr>SRSP-303.65, Issue 3</vt:lpstr>
      <vt:lpstr>RSS-198, Issue 1</vt:lpstr>
      <vt:lpstr>RSS-198, Issue 1</vt:lpstr>
      <vt:lpstr>Broadcasting Committee –  Kirk Nesbitt</vt:lpstr>
      <vt:lpstr>Radio Working Group –  Rob Brown</vt:lpstr>
      <vt:lpstr>BPR-3, Issue 7, Applications Procedures and Rules for FM Broadcasting Undertakings</vt:lpstr>
      <vt:lpstr>BPR-3, Issue 7</vt:lpstr>
      <vt:lpstr>EMC Committee– Glenn MacDonell</vt:lpstr>
      <vt:lpstr>RSS-102 Issue 6  - Radio Frequency (RF) Exposure Compliance of Radiocommunication Apparatus (All Frequency Bands) and associated companion documents</vt:lpstr>
      <vt:lpstr>ICES-GEN, Issue 2</vt:lpstr>
      <vt:lpstr>New: Unmanned Aerial Vehicles Committee</vt:lpstr>
      <vt:lpstr>Draft Terms of Reference</vt:lpstr>
      <vt:lpstr>Potential study elements</vt:lpstr>
      <vt:lpstr>Next Steps</vt:lpstr>
      <vt:lpstr>FCC Update – Frank Korinek</vt:lpstr>
      <vt:lpstr>Spectrum Sharing for Non-Geostationary Orbit, Fixed-Satellite Service Systems</vt:lpstr>
      <vt:lpstr>12.7-13.25 GHz</vt:lpstr>
      <vt:lpstr>12.3-12.7 GHz</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Lorem Ipsum Dolor Sit Amet</dc:title>
  <dc:creator>David Farnes</dc:creator>
  <cp:lastModifiedBy>David Farnes</cp:lastModifiedBy>
  <cp:revision>16</cp:revision>
  <cp:lastPrinted>2023-02-28T22:41:14Z</cp:lastPrinted>
  <dcterms:created xsi:type="dcterms:W3CDTF">2023-02-27T12:21:53Z</dcterms:created>
  <dcterms:modified xsi:type="dcterms:W3CDTF">2023-10-10T18:47:58Z</dcterms:modified>
</cp:coreProperties>
</file>